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4" r:id="rId18"/>
    <p:sldId id="275" r:id="rId19"/>
    <p:sldId id="276" r:id="rId20"/>
    <p:sldId id="285" r:id="rId21"/>
    <p:sldId id="277" r:id="rId22"/>
    <p:sldId id="278" r:id="rId23"/>
    <p:sldId id="279" r:id="rId24"/>
    <p:sldId id="280" r:id="rId25"/>
    <p:sldId id="281" r:id="rId26"/>
    <p:sldId id="282" r:id="rId27"/>
    <p:sldId id="283" r:id="rId28"/>
    <p:sldId id="284" r:id="rId29"/>
    <p:sldId id="286" r:id="rId30"/>
    <p:sldId id="300" r:id="rId31"/>
    <p:sldId id="287" r:id="rId32"/>
    <p:sldId id="288" r:id="rId33"/>
    <p:sldId id="289" r:id="rId34"/>
    <p:sldId id="290" r:id="rId35"/>
    <p:sldId id="291" r:id="rId36"/>
    <p:sldId id="292" r:id="rId37"/>
    <p:sldId id="293" r:id="rId38"/>
    <p:sldId id="294" r:id="rId39"/>
    <p:sldId id="295" r:id="rId40"/>
    <p:sldId id="296" r:id="rId41"/>
    <p:sldId id="298" r:id="rId42"/>
    <p:sldId id="299" r:id="rId43"/>
    <p:sldId id="301" r:id="rId44"/>
    <p:sldId id="302" r:id="rId45"/>
    <p:sldId id="30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CB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12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478B-33FB-4CEE-A2F2-11D0CC0D3C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45E3440-1DB4-48E2-A95B-E0A989B83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48C21F1-A655-4F83-B336-071276E342A3}"/>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5" name="Footer Placeholder 4">
            <a:extLst>
              <a:ext uri="{FF2B5EF4-FFF2-40B4-BE49-F238E27FC236}">
                <a16:creationId xmlns:a16="http://schemas.microsoft.com/office/drawing/2014/main" id="{3712B4FB-71AC-490F-A22C-DBBFE042DA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7EC4B5-30C5-4163-AC72-8F23A922EBD4}"/>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1520028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5F29-B661-45CD-9C89-60180033527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C6DB394-863B-40D7-AEB1-873AD6A43E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72EBD0-8CE2-4035-9B1F-F1A2AC29E5C1}"/>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5" name="Footer Placeholder 4">
            <a:extLst>
              <a:ext uri="{FF2B5EF4-FFF2-40B4-BE49-F238E27FC236}">
                <a16:creationId xmlns:a16="http://schemas.microsoft.com/office/drawing/2014/main" id="{342D8897-CD7F-4F6D-BA15-D63A3F7F11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9D2B0D-A91A-46E6-973E-F88B73D0543E}"/>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1211529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984F3-193E-4C16-BC98-83665E0A56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FC9FD6-A4CB-4B52-ABBF-85E74F871A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7F216B-1647-437B-B0B4-6A7CD680D10C}"/>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5" name="Footer Placeholder 4">
            <a:extLst>
              <a:ext uri="{FF2B5EF4-FFF2-40B4-BE49-F238E27FC236}">
                <a16:creationId xmlns:a16="http://schemas.microsoft.com/office/drawing/2014/main" id="{D624CFD6-0E41-4CD2-B793-F0BDD59986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F6CE9A-7E78-4060-A316-BCD36BEE3541}"/>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255658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C5A9-E9F5-4E7F-8543-EC491FF01A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9AD86A-62EB-4722-A861-828CD8B46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C97EAE-6750-40D8-BA19-952011652D04}"/>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5" name="Footer Placeholder 4">
            <a:extLst>
              <a:ext uri="{FF2B5EF4-FFF2-40B4-BE49-F238E27FC236}">
                <a16:creationId xmlns:a16="http://schemas.microsoft.com/office/drawing/2014/main" id="{E821D00E-F435-4DCA-A9D3-0BE8CAB3B2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A04A34-DC66-4E41-AE29-4F5225038D16}"/>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65724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AF66-B38C-430C-B303-0CC23E2585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0D77554-E80A-4D3A-81FD-29AE37C5AE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5CA115-8B50-4C7E-A4F6-6C5CB9A1267D}"/>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5" name="Footer Placeholder 4">
            <a:extLst>
              <a:ext uri="{FF2B5EF4-FFF2-40B4-BE49-F238E27FC236}">
                <a16:creationId xmlns:a16="http://schemas.microsoft.com/office/drawing/2014/main" id="{24250FB2-C735-4A17-9B3C-BC38E0CB35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3F615A-1A5C-46B8-A8CA-E8F5FE34C9E0}"/>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3143144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4B44-F2D3-4670-92F3-C2D696AF458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959D74D-BAF6-4602-B495-E34A5512A5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1E71EEB-0DB5-484D-9486-FF654AA2EC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A7DE1C5-1490-4B37-8086-9DF74D48773D}"/>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6" name="Footer Placeholder 5">
            <a:extLst>
              <a:ext uri="{FF2B5EF4-FFF2-40B4-BE49-F238E27FC236}">
                <a16:creationId xmlns:a16="http://schemas.microsoft.com/office/drawing/2014/main" id="{3DF0087A-6A85-4FEE-94BD-5BD1534FBA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27A369-9696-4188-978F-D1B28A06230A}"/>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2330431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F463-8D2E-4D85-A7F6-5854877026C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B48A2F-0FAC-44C5-9FCD-3BDB772690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AAFCDD-7918-4D94-B80E-54A2866106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9AA6168-2F12-4005-AAC5-54D70E77F1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FD03E9-2630-4BAA-A8F7-1E748EB35F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32C569E-80C6-442F-A097-54ED7CEE042A}"/>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8" name="Footer Placeholder 7">
            <a:extLst>
              <a:ext uri="{FF2B5EF4-FFF2-40B4-BE49-F238E27FC236}">
                <a16:creationId xmlns:a16="http://schemas.microsoft.com/office/drawing/2014/main" id="{23B210EF-E5B3-48B4-9705-DA90924D2B8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DC505A9-9222-49F7-A24B-156B1806FB00}"/>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2218938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A7A14-9C90-4004-8C37-5E81CCCAC9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AA6308F-A502-4626-AD87-FC5951A22FFF}"/>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4" name="Footer Placeholder 3">
            <a:extLst>
              <a:ext uri="{FF2B5EF4-FFF2-40B4-BE49-F238E27FC236}">
                <a16:creationId xmlns:a16="http://schemas.microsoft.com/office/drawing/2014/main" id="{66FC2988-4B9A-482A-A624-F33CF568C82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83EA2C4-097B-4356-9CE1-A0C0403664B9}"/>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1469393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F28D39-7D2A-44C2-A79E-9652E051D3A4}"/>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3" name="Footer Placeholder 2">
            <a:extLst>
              <a:ext uri="{FF2B5EF4-FFF2-40B4-BE49-F238E27FC236}">
                <a16:creationId xmlns:a16="http://schemas.microsoft.com/office/drawing/2014/main" id="{1733898F-6096-4B84-8BDE-3E6E90A78B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2A3A99D-F1BB-47D3-B7AB-F0B487351FBB}"/>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3584155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FCF7-9FFD-4CCB-9BCE-DCEF535E6A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AA72388-0B73-4D98-856D-BF1B4D2EE8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417C754-182A-4C64-8324-515BA7E6F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9C2BA-E7AC-4C66-8D46-7FC559ECD938}"/>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6" name="Footer Placeholder 5">
            <a:extLst>
              <a:ext uri="{FF2B5EF4-FFF2-40B4-BE49-F238E27FC236}">
                <a16:creationId xmlns:a16="http://schemas.microsoft.com/office/drawing/2014/main" id="{BC0A096B-5F2B-49D0-BEC7-847F677BC5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D678A2-EB30-4CFB-AC66-6D14C7584DF6}"/>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4207072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4D8D-887B-47B9-832F-62EABA0E0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3CF4C39-31A9-44F9-AAC3-154C67DF55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9C935CB-9FB4-44DF-9606-BDA945C37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BC31AE-CF32-4AD5-98EE-6F4AC71E026C}"/>
              </a:ext>
            </a:extLst>
          </p:cNvPr>
          <p:cNvSpPr>
            <a:spLocks noGrp="1"/>
          </p:cNvSpPr>
          <p:nvPr>
            <p:ph type="dt" sz="half" idx="10"/>
          </p:nvPr>
        </p:nvSpPr>
        <p:spPr/>
        <p:txBody>
          <a:bodyPr/>
          <a:lstStyle/>
          <a:p>
            <a:fld id="{ADFC127B-538E-4746-95EE-E9143164C0E8}" type="datetimeFigureOut">
              <a:rPr lang="en-GB" smtClean="0"/>
              <a:t>08/05/2024</a:t>
            </a:fld>
            <a:endParaRPr lang="en-GB"/>
          </a:p>
        </p:txBody>
      </p:sp>
      <p:sp>
        <p:nvSpPr>
          <p:cNvPr id="6" name="Footer Placeholder 5">
            <a:extLst>
              <a:ext uri="{FF2B5EF4-FFF2-40B4-BE49-F238E27FC236}">
                <a16:creationId xmlns:a16="http://schemas.microsoft.com/office/drawing/2014/main" id="{E9ECB5A3-5B26-47A0-A861-CA30277D2F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D6B3DA-6EC9-4370-9070-2556F2C14DC4}"/>
              </a:ext>
            </a:extLst>
          </p:cNvPr>
          <p:cNvSpPr>
            <a:spLocks noGrp="1"/>
          </p:cNvSpPr>
          <p:nvPr>
            <p:ph type="sldNum" sz="quarter" idx="12"/>
          </p:nvPr>
        </p:nvSpPr>
        <p:spPr/>
        <p:txBody>
          <a:bodyPr/>
          <a:lstStyle/>
          <a:p>
            <a:fld id="{F531D2EB-B28F-460B-A1B8-4E038E0F3BCA}" type="slidenum">
              <a:rPr lang="en-GB" smtClean="0"/>
              <a:t>‹#›</a:t>
            </a:fld>
            <a:endParaRPr lang="en-GB"/>
          </a:p>
        </p:txBody>
      </p:sp>
    </p:spTree>
    <p:extLst>
      <p:ext uri="{BB962C8B-B14F-4D97-AF65-F5344CB8AC3E}">
        <p14:creationId xmlns:p14="http://schemas.microsoft.com/office/powerpoint/2010/main" val="1832027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411BB-BB64-4027-A1CC-69D1A23508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0395CD-819E-40A3-AD61-A39B19682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C2A8E7-0C30-4ABA-97BA-7AB4989216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FC127B-538E-4746-95EE-E9143164C0E8}" type="datetimeFigureOut">
              <a:rPr lang="en-GB" smtClean="0"/>
              <a:t>08/05/2024</a:t>
            </a:fld>
            <a:endParaRPr lang="en-GB"/>
          </a:p>
        </p:txBody>
      </p:sp>
      <p:sp>
        <p:nvSpPr>
          <p:cNvPr id="5" name="Footer Placeholder 4">
            <a:extLst>
              <a:ext uri="{FF2B5EF4-FFF2-40B4-BE49-F238E27FC236}">
                <a16:creationId xmlns:a16="http://schemas.microsoft.com/office/drawing/2014/main" id="{5F35DF4D-846E-40AA-8A91-5617EE720C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24DDBB-4747-4FBB-8A39-557AD38AF7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1D2EB-B28F-460B-A1B8-4E038E0F3BCA}" type="slidenum">
              <a:rPr lang="en-GB" smtClean="0"/>
              <a:t>‹#›</a:t>
            </a:fld>
            <a:endParaRPr lang="en-GB"/>
          </a:p>
        </p:txBody>
      </p:sp>
    </p:spTree>
    <p:extLst>
      <p:ext uri="{BB962C8B-B14F-4D97-AF65-F5344CB8AC3E}">
        <p14:creationId xmlns:p14="http://schemas.microsoft.com/office/powerpoint/2010/main" val="1934011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image" Target="../media/image1.jpg"/><Relationship Id="rId16" Type="http://schemas.openxmlformats.org/officeDocument/2006/relationships/image" Target="../media/image15.jpg"/><Relationship Id="rId1" Type="http://schemas.openxmlformats.org/officeDocument/2006/relationships/slideLayout" Target="../slideLayouts/slideLayout8.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jp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49.jp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g"/></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51.jpg"/></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51.jpg"/></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57.gif"/><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67.png"/><Relationship Id="rId2" Type="http://schemas.openxmlformats.org/officeDocument/2006/relationships/image" Target="../media/image1.jpg"/><Relationship Id="rId1" Type="http://schemas.openxmlformats.org/officeDocument/2006/relationships/slideLayout" Target="../slideLayouts/slideLayout4.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5.xml"/><Relationship Id="rId5" Type="http://schemas.openxmlformats.org/officeDocument/2006/relationships/image" Target="../media/image27.gif"/><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ctrTitle"/>
          </p:nvPr>
        </p:nvSpPr>
        <p:spPr>
          <a:xfrm>
            <a:off x="1524000" y="2844799"/>
            <a:ext cx="9144000" cy="665163"/>
          </a:xfrm>
          <a:solidFill>
            <a:srgbClr val="07CBCF">
              <a:alpha val="26000"/>
            </a:srgbClr>
          </a:solidFill>
        </p:spPr>
        <p:txBody>
          <a:bodyPr>
            <a:normAutofit fontScale="90000"/>
          </a:bodyPr>
          <a:lstStyle/>
          <a:p>
            <a:r>
              <a:rPr lang="en-GB" sz="4400" dirty="0">
                <a:solidFill>
                  <a:schemeClr val="bg1"/>
                </a:solidFill>
                <a:latin typeface="Bahnschrift SemiBold" panose="020B0502040204020203" pitchFamily="34" charset="0"/>
                <a:ea typeface="Anonymice Powerline" panose="02060609030202000504" pitchFamily="49" charset="0"/>
              </a:rPr>
              <a:t>Modern Era of Reverse Engineering</a:t>
            </a:r>
          </a:p>
        </p:txBody>
      </p:sp>
      <p:sp>
        <p:nvSpPr>
          <p:cNvPr id="3" name="Subtitle 2">
            <a:extLst>
              <a:ext uri="{FF2B5EF4-FFF2-40B4-BE49-F238E27FC236}">
                <a16:creationId xmlns:a16="http://schemas.microsoft.com/office/drawing/2014/main" id="{60F6F652-25F2-4CB1-B4CD-94E9F4668C2C}"/>
              </a:ext>
            </a:extLst>
          </p:cNvPr>
          <p:cNvSpPr>
            <a:spLocks noGrp="1"/>
          </p:cNvSpPr>
          <p:nvPr>
            <p:ph type="subTitle" idx="1"/>
          </p:nvPr>
        </p:nvSpPr>
        <p:spPr>
          <a:xfrm>
            <a:off x="1524000" y="3602038"/>
            <a:ext cx="9144000" cy="840653"/>
          </a:xfrm>
          <a:solidFill>
            <a:srgbClr val="07CBCF">
              <a:alpha val="26000"/>
            </a:srgbClr>
          </a:solidFill>
          <a:ln>
            <a:noFill/>
          </a:ln>
        </p:spPr>
        <p:txBody>
          <a:bodyPr/>
          <a:lstStyle/>
          <a:p>
            <a:r>
              <a:rPr lang="en-GB" dirty="0">
                <a:solidFill>
                  <a:schemeClr val="bg1"/>
                </a:solidFill>
                <a:latin typeface="Bahnschrift SemiBold" panose="020B0502040204020203" pitchFamily="34" charset="0"/>
                <a:ea typeface="Anonymice Powerline" panose="02060609030202000504" pitchFamily="49" charset="0"/>
              </a:rPr>
              <a:t>A Demonstration Collection by </a:t>
            </a:r>
            <a:r>
              <a:rPr lang="en-GB" dirty="0" err="1">
                <a:solidFill>
                  <a:schemeClr val="bg1"/>
                </a:solidFill>
                <a:latin typeface="Bahnschrift SemiBold" panose="020B0502040204020203" pitchFamily="34" charset="0"/>
                <a:ea typeface="Anonymice Powerline" panose="02060609030202000504" pitchFamily="49" charset="0"/>
              </a:rPr>
              <a:t>Melih</a:t>
            </a:r>
            <a:r>
              <a:rPr lang="en-GB" dirty="0">
                <a:solidFill>
                  <a:schemeClr val="bg1"/>
                </a:solidFill>
                <a:latin typeface="Bahnschrift SemiBold" panose="020B0502040204020203" pitchFamily="34" charset="0"/>
                <a:ea typeface="Anonymice Powerline" panose="02060609030202000504" pitchFamily="49" charset="0"/>
              </a:rPr>
              <a:t> </a:t>
            </a:r>
            <a:r>
              <a:rPr lang="en-GB" dirty="0" err="1">
                <a:solidFill>
                  <a:schemeClr val="bg1"/>
                </a:solidFill>
                <a:latin typeface="Bahnschrift SemiBold" panose="020B0502040204020203" pitchFamily="34" charset="0"/>
                <a:ea typeface="Anonymice Powerline" panose="02060609030202000504" pitchFamily="49" charset="0"/>
              </a:rPr>
              <a:t>Tolga</a:t>
            </a:r>
            <a:r>
              <a:rPr lang="en-GB" dirty="0">
                <a:solidFill>
                  <a:schemeClr val="bg1"/>
                </a:solidFill>
                <a:latin typeface="Bahnschrift SemiBold" panose="020B0502040204020203" pitchFamily="34" charset="0"/>
                <a:ea typeface="Anonymice Powerline" panose="02060609030202000504" pitchFamily="49" charset="0"/>
              </a:rPr>
              <a:t> </a:t>
            </a:r>
            <a:r>
              <a:rPr lang="en-GB" dirty="0" err="1">
                <a:solidFill>
                  <a:schemeClr val="bg1"/>
                </a:solidFill>
                <a:latin typeface="Bahnschrift SemiBold" panose="020B0502040204020203" pitchFamily="34" charset="0"/>
                <a:ea typeface="Anonymice Powerline" panose="02060609030202000504" pitchFamily="49" charset="0"/>
              </a:rPr>
              <a:t>Sahin</a:t>
            </a:r>
            <a:endParaRPr lang="en-GB" dirty="0">
              <a:solidFill>
                <a:schemeClr val="bg1"/>
              </a:solidFill>
              <a:latin typeface="Bahnschrift SemiBold" panose="020B0502040204020203" pitchFamily="34" charset="0"/>
              <a:ea typeface="Anonymice Powerline" panose="02060609030202000504" pitchFamily="49" charset="0"/>
            </a:endParaRPr>
          </a:p>
        </p:txBody>
      </p:sp>
    </p:spTree>
    <p:extLst>
      <p:ext uri="{BB962C8B-B14F-4D97-AF65-F5344CB8AC3E}">
        <p14:creationId xmlns:p14="http://schemas.microsoft.com/office/powerpoint/2010/main" val="3631419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13" name="Content Placeholder 12">
            <a:extLst>
              <a:ext uri="{FF2B5EF4-FFF2-40B4-BE49-F238E27FC236}">
                <a16:creationId xmlns:a16="http://schemas.microsoft.com/office/drawing/2014/main" id="{C6EBAF3A-4B36-427D-AC9D-3CBB088DCE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1400" y="2115344"/>
            <a:ext cx="5029200" cy="3771900"/>
          </a:xfrm>
        </p:spPr>
      </p:pic>
      <p:sp>
        <p:nvSpPr>
          <p:cNvPr id="7" name="Text Placeholder 6">
            <a:extLst>
              <a:ext uri="{FF2B5EF4-FFF2-40B4-BE49-F238E27FC236}">
                <a16:creationId xmlns:a16="http://schemas.microsoft.com/office/drawing/2014/main" id="{A3027886-9032-424C-8B68-9172ACFE8D24}"/>
              </a:ext>
            </a:extLst>
          </p:cNvPr>
          <p:cNvSpPr>
            <a:spLocks noGrp="1"/>
          </p:cNvSpPr>
          <p:nvPr>
            <p:ph type="body" sz="quarter" idx="4294967295"/>
          </p:nvPr>
        </p:nvSpPr>
        <p:spPr>
          <a:xfrm>
            <a:off x="3504406" y="6034088"/>
            <a:ext cx="5183187" cy="823912"/>
          </a:xfrm>
        </p:spPr>
        <p:txBody>
          <a:bodyPr/>
          <a:lstStyle/>
          <a:p>
            <a:r>
              <a:rPr lang="en-GB" dirty="0">
                <a:solidFill>
                  <a:schemeClr val="bg1"/>
                </a:solidFill>
              </a:rPr>
              <a:t>This is an </a:t>
            </a:r>
            <a:r>
              <a:rPr lang="en-GB" dirty="0" err="1">
                <a:solidFill>
                  <a:schemeClr val="bg1"/>
                </a:solidFill>
              </a:rPr>
              <a:t>Airties</a:t>
            </a:r>
            <a:r>
              <a:rPr lang="en-GB" dirty="0">
                <a:solidFill>
                  <a:schemeClr val="bg1"/>
                </a:solidFill>
              </a:rPr>
              <a:t> Air 5750</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Tree>
    <p:extLst>
      <p:ext uri="{BB962C8B-B14F-4D97-AF65-F5344CB8AC3E}">
        <p14:creationId xmlns:p14="http://schemas.microsoft.com/office/powerpoint/2010/main" val="1374056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pic>
        <p:nvPicPr>
          <p:cNvPr id="11" name="Content Placeholder 10">
            <a:extLst>
              <a:ext uri="{FF2B5EF4-FFF2-40B4-BE49-F238E27FC236}">
                <a16:creationId xmlns:a16="http://schemas.microsoft.com/office/drawing/2014/main" id="{C63F3215-96DF-47AA-92B0-733132A6A446}"/>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776389" y="2025795"/>
            <a:ext cx="6639219" cy="4008293"/>
          </a:xfr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776390" y="6034088"/>
            <a:ext cx="6639218"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err="1">
                <a:solidFill>
                  <a:schemeClr val="bg1"/>
                </a:solidFill>
              </a:rPr>
              <a:t>qltool</a:t>
            </a:r>
            <a:r>
              <a:rPr lang="en-GB" sz="2400" dirty="0">
                <a:solidFill>
                  <a:schemeClr val="bg1"/>
                </a:solidFill>
              </a:rPr>
              <a:t> is in tool-chain in </a:t>
            </a:r>
            <a:r>
              <a:rPr lang="en-GB" sz="2400" dirty="0" err="1">
                <a:solidFill>
                  <a:schemeClr val="bg1"/>
                </a:solidFill>
              </a:rPr>
              <a:t>Qiling</a:t>
            </a:r>
            <a:r>
              <a:rPr lang="en-GB" sz="2400" dirty="0">
                <a:solidFill>
                  <a:schemeClr val="bg1"/>
                </a:solidFill>
              </a:rPr>
              <a:t> Binary Framework</a:t>
            </a:r>
          </a:p>
        </p:txBody>
      </p:sp>
    </p:spTree>
    <p:extLst>
      <p:ext uri="{BB962C8B-B14F-4D97-AF65-F5344CB8AC3E}">
        <p14:creationId xmlns:p14="http://schemas.microsoft.com/office/powerpoint/2010/main" val="51870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290233" y="1878806"/>
            <a:ext cx="71882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CVE-2015-2797 Metasploit Module snippet</a:t>
            </a:r>
          </a:p>
        </p:txBody>
      </p:sp>
      <p:pic>
        <p:nvPicPr>
          <p:cNvPr id="7" name="Picture 6">
            <a:extLst>
              <a:ext uri="{FF2B5EF4-FFF2-40B4-BE49-F238E27FC236}">
                <a16:creationId xmlns:a16="http://schemas.microsoft.com/office/drawing/2014/main" id="{4A171953-F0E0-4525-8096-0757BB684C10}"/>
              </a:ext>
            </a:extLst>
          </p:cNvPr>
          <p:cNvPicPr>
            <a:picLocks noChangeAspect="1"/>
          </p:cNvPicPr>
          <p:nvPr/>
        </p:nvPicPr>
        <p:blipFill>
          <a:blip r:embed="rId4"/>
          <a:stretch>
            <a:fillRect/>
          </a:stretch>
        </p:blipFill>
        <p:spPr>
          <a:xfrm>
            <a:off x="2213098" y="2372518"/>
            <a:ext cx="7342470" cy="4351338"/>
          </a:xfrm>
          <a:prstGeom prst="rect">
            <a:avLst/>
          </a:prstGeom>
        </p:spPr>
      </p:pic>
    </p:spTree>
    <p:extLst>
      <p:ext uri="{BB962C8B-B14F-4D97-AF65-F5344CB8AC3E}">
        <p14:creationId xmlns:p14="http://schemas.microsoft.com/office/powerpoint/2010/main" val="3941497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290233" y="1878806"/>
            <a:ext cx="71882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solidFill>
                  <a:schemeClr val="bg1"/>
                </a:solidFill>
              </a:rPr>
              <a:t>cgi</a:t>
            </a:r>
            <a:r>
              <a:rPr lang="en-GB" dirty="0">
                <a:solidFill>
                  <a:schemeClr val="bg1"/>
                </a:solidFill>
              </a:rPr>
              <a:t>-bin/login binary analysis with Cutter</a:t>
            </a:r>
          </a:p>
        </p:txBody>
      </p:sp>
      <p:pic>
        <p:nvPicPr>
          <p:cNvPr id="10" name="Picture 9">
            <a:extLst>
              <a:ext uri="{FF2B5EF4-FFF2-40B4-BE49-F238E27FC236}">
                <a16:creationId xmlns:a16="http://schemas.microsoft.com/office/drawing/2014/main" id="{9B41D57A-641C-4C70-B620-890757EE04C2}"/>
              </a:ext>
            </a:extLst>
          </p:cNvPr>
          <p:cNvPicPr>
            <a:picLocks noChangeAspect="1"/>
          </p:cNvPicPr>
          <p:nvPr/>
        </p:nvPicPr>
        <p:blipFill>
          <a:blip r:embed="rId4"/>
          <a:stretch>
            <a:fillRect/>
          </a:stretch>
        </p:blipFill>
        <p:spPr>
          <a:xfrm>
            <a:off x="1837855" y="2290762"/>
            <a:ext cx="7640578" cy="4309533"/>
          </a:xfrm>
          <a:prstGeom prst="rect">
            <a:avLst/>
          </a:prstGeom>
        </p:spPr>
      </p:pic>
      <p:pic>
        <p:nvPicPr>
          <p:cNvPr id="12" name="Picture 11">
            <a:extLst>
              <a:ext uri="{FF2B5EF4-FFF2-40B4-BE49-F238E27FC236}">
                <a16:creationId xmlns:a16="http://schemas.microsoft.com/office/drawing/2014/main" id="{257B0804-4C1A-458D-9363-F96AC6D1E425}"/>
              </a:ext>
            </a:extLst>
          </p:cNvPr>
          <p:cNvPicPr>
            <a:picLocks noChangeAspect="1"/>
          </p:cNvPicPr>
          <p:nvPr/>
        </p:nvPicPr>
        <p:blipFill>
          <a:blip r:embed="rId5"/>
          <a:stretch>
            <a:fillRect/>
          </a:stretch>
        </p:blipFill>
        <p:spPr>
          <a:xfrm>
            <a:off x="6896797" y="2409597"/>
            <a:ext cx="4457003" cy="674307"/>
          </a:xfrm>
          <a:prstGeom prst="rect">
            <a:avLst/>
          </a:prstGeom>
        </p:spPr>
      </p:pic>
      <p:cxnSp>
        <p:nvCxnSpPr>
          <p:cNvPr id="14" name="Straight Connector 13">
            <a:extLst>
              <a:ext uri="{FF2B5EF4-FFF2-40B4-BE49-F238E27FC236}">
                <a16:creationId xmlns:a16="http://schemas.microsoft.com/office/drawing/2014/main" id="{8D43C61A-B3D7-402B-9F21-0F1C170F679E}"/>
              </a:ext>
            </a:extLst>
          </p:cNvPr>
          <p:cNvCxnSpPr>
            <a:cxnSpLocks/>
          </p:cNvCxnSpPr>
          <p:nvPr/>
        </p:nvCxnSpPr>
        <p:spPr>
          <a:xfrm flipV="1">
            <a:off x="4470400" y="2921000"/>
            <a:ext cx="3496733" cy="2463800"/>
          </a:xfrm>
          <a:prstGeom prst="line">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22554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290233" y="1878806"/>
            <a:ext cx="71882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Writing our custom emulation script</a:t>
            </a:r>
          </a:p>
        </p:txBody>
      </p:sp>
      <p:pic>
        <p:nvPicPr>
          <p:cNvPr id="7" name="Picture 6">
            <a:extLst>
              <a:ext uri="{FF2B5EF4-FFF2-40B4-BE49-F238E27FC236}">
                <a16:creationId xmlns:a16="http://schemas.microsoft.com/office/drawing/2014/main" id="{EEC8769D-1BF6-4485-9D64-7FE14CC90B47}"/>
              </a:ext>
            </a:extLst>
          </p:cNvPr>
          <p:cNvPicPr>
            <a:picLocks noChangeAspect="1"/>
          </p:cNvPicPr>
          <p:nvPr/>
        </p:nvPicPr>
        <p:blipFill>
          <a:blip r:embed="rId4"/>
          <a:stretch>
            <a:fillRect/>
          </a:stretch>
        </p:blipFill>
        <p:spPr>
          <a:xfrm>
            <a:off x="2171699" y="2890836"/>
            <a:ext cx="7425267" cy="1881901"/>
          </a:xfrm>
          <a:prstGeom prst="rect">
            <a:avLst/>
          </a:prstGeom>
        </p:spPr>
      </p:pic>
    </p:spTree>
    <p:extLst>
      <p:ext uri="{BB962C8B-B14F-4D97-AF65-F5344CB8AC3E}">
        <p14:creationId xmlns:p14="http://schemas.microsoft.com/office/powerpoint/2010/main" val="3873556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290233" y="1878806"/>
            <a:ext cx="71882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Writing our custom emulation script</a:t>
            </a:r>
          </a:p>
        </p:txBody>
      </p:sp>
      <p:pic>
        <p:nvPicPr>
          <p:cNvPr id="4" name="Picture 3">
            <a:extLst>
              <a:ext uri="{FF2B5EF4-FFF2-40B4-BE49-F238E27FC236}">
                <a16:creationId xmlns:a16="http://schemas.microsoft.com/office/drawing/2014/main" id="{B5C1787E-C590-4E4A-96B4-AEFEC525BF70}"/>
              </a:ext>
            </a:extLst>
          </p:cNvPr>
          <p:cNvPicPr>
            <a:picLocks noChangeAspect="1"/>
          </p:cNvPicPr>
          <p:nvPr/>
        </p:nvPicPr>
        <p:blipFill>
          <a:blip r:embed="rId4"/>
          <a:stretch>
            <a:fillRect/>
          </a:stretch>
        </p:blipFill>
        <p:spPr>
          <a:xfrm>
            <a:off x="1999665" y="2438399"/>
            <a:ext cx="7769336" cy="4127647"/>
          </a:xfrm>
          <a:prstGeom prst="rect">
            <a:avLst/>
          </a:prstGeom>
        </p:spPr>
      </p:pic>
    </p:spTree>
    <p:extLst>
      <p:ext uri="{BB962C8B-B14F-4D97-AF65-F5344CB8AC3E}">
        <p14:creationId xmlns:p14="http://schemas.microsoft.com/office/powerpoint/2010/main" val="66918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290233" y="1878806"/>
            <a:ext cx="71882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Writing our custom emulation script</a:t>
            </a:r>
          </a:p>
        </p:txBody>
      </p:sp>
      <p:pic>
        <p:nvPicPr>
          <p:cNvPr id="6" name="Picture 5">
            <a:extLst>
              <a:ext uri="{FF2B5EF4-FFF2-40B4-BE49-F238E27FC236}">
                <a16:creationId xmlns:a16="http://schemas.microsoft.com/office/drawing/2014/main" id="{E1E7271C-9B48-40F3-9D30-6E32A36CB85F}"/>
              </a:ext>
            </a:extLst>
          </p:cNvPr>
          <p:cNvPicPr>
            <a:picLocks noChangeAspect="1"/>
          </p:cNvPicPr>
          <p:nvPr/>
        </p:nvPicPr>
        <p:blipFill>
          <a:blip r:embed="rId4"/>
          <a:stretch>
            <a:fillRect/>
          </a:stretch>
        </p:blipFill>
        <p:spPr>
          <a:xfrm>
            <a:off x="2620548" y="2592651"/>
            <a:ext cx="6527570" cy="3614786"/>
          </a:xfrm>
          <a:prstGeom prst="rect">
            <a:avLst/>
          </a:prstGeom>
        </p:spPr>
      </p:pic>
    </p:spTree>
    <p:extLst>
      <p:ext uri="{BB962C8B-B14F-4D97-AF65-F5344CB8AC3E}">
        <p14:creationId xmlns:p14="http://schemas.microsoft.com/office/powerpoint/2010/main" val="39269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290233" y="1878806"/>
            <a:ext cx="71882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Writing our custom emulation script</a:t>
            </a:r>
          </a:p>
        </p:txBody>
      </p:sp>
      <p:pic>
        <p:nvPicPr>
          <p:cNvPr id="4" name="Picture 3">
            <a:extLst>
              <a:ext uri="{FF2B5EF4-FFF2-40B4-BE49-F238E27FC236}">
                <a16:creationId xmlns:a16="http://schemas.microsoft.com/office/drawing/2014/main" id="{4DD1BF0E-24A3-4FE5-A6BE-914FF00A3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5267" y="2364884"/>
            <a:ext cx="4532626" cy="4127991"/>
          </a:xfrm>
          <a:prstGeom prst="rect">
            <a:avLst/>
          </a:prstGeom>
        </p:spPr>
      </p:pic>
    </p:spTree>
    <p:extLst>
      <p:ext uri="{BB962C8B-B14F-4D97-AF65-F5344CB8AC3E}">
        <p14:creationId xmlns:p14="http://schemas.microsoft.com/office/powerpoint/2010/main" val="3798196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290233" y="1878806"/>
            <a:ext cx="71882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Writing our custom emulation script</a:t>
            </a:r>
          </a:p>
        </p:txBody>
      </p:sp>
      <p:pic>
        <p:nvPicPr>
          <p:cNvPr id="6" name="Picture 5">
            <a:extLst>
              <a:ext uri="{FF2B5EF4-FFF2-40B4-BE49-F238E27FC236}">
                <a16:creationId xmlns:a16="http://schemas.microsoft.com/office/drawing/2014/main" id="{1D138222-AEA7-4284-94AE-C2D73877F2FF}"/>
              </a:ext>
            </a:extLst>
          </p:cNvPr>
          <p:cNvPicPr>
            <a:picLocks noChangeAspect="1"/>
          </p:cNvPicPr>
          <p:nvPr/>
        </p:nvPicPr>
        <p:blipFill>
          <a:blip r:embed="rId4"/>
          <a:stretch>
            <a:fillRect/>
          </a:stretch>
        </p:blipFill>
        <p:spPr>
          <a:xfrm>
            <a:off x="2414257" y="2568700"/>
            <a:ext cx="7363485" cy="3924175"/>
          </a:xfrm>
          <a:prstGeom prst="rect">
            <a:avLst/>
          </a:prstGeom>
        </p:spPr>
      </p:pic>
    </p:spTree>
    <p:extLst>
      <p:ext uri="{BB962C8B-B14F-4D97-AF65-F5344CB8AC3E}">
        <p14:creationId xmlns:p14="http://schemas.microsoft.com/office/powerpoint/2010/main" val="276366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290233" y="1878806"/>
            <a:ext cx="71882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Writing our custom emulation script</a:t>
            </a:r>
          </a:p>
        </p:txBody>
      </p:sp>
      <p:pic>
        <p:nvPicPr>
          <p:cNvPr id="4" name="Picture 3">
            <a:extLst>
              <a:ext uri="{FF2B5EF4-FFF2-40B4-BE49-F238E27FC236}">
                <a16:creationId xmlns:a16="http://schemas.microsoft.com/office/drawing/2014/main" id="{72A8FB7E-E483-4DAF-8CC3-766311C19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376" y="2702718"/>
            <a:ext cx="9011914" cy="3689554"/>
          </a:xfrm>
          <a:prstGeom prst="rect">
            <a:avLst/>
          </a:prstGeom>
        </p:spPr>
      </p:pic>
    </p:spTree>
    <p:extLst>
      <p:ext uri="{BB962C8B-B14F-4D97-AF65-F5344CB8AC3E}">
        <p14:creationId xmlns:p14="http://schemas.microsoft.com/office/powerpoint/2010/main" val="33535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39FDAE4-99E6-4D01-9BCE-05D9814B3FD0}"/>
              </a:ext>
            </a:extLst>
          </p:cNvPr>
          <p:cNvPicPr>
            <a:picLocks noChangeAspect="1"/>
          </p:cNvPicPr>
          <p:nvPr/>
        </p:nvPicPr>
        <p:blipFill>
          <a:blip r:embed="rId3"/>
          <a:stretch>
            <a:fillRect/>
          </a:stretch>
        </p:blipFill>
        <p:spPr>
          <a:xfrm>
            <a:off x="9661867" y="4476754"/>
            <a:ext cx="1629008" cy="636519"/>
          </a:xfrm>
          <a:prstGeom prst="rect">
            <a:avLst/>
          </a:prstGeom>
        </p:spPr>
      </p:pic>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xfrm>
            <a:off x="839788" y="457200"/>
            <a:ext cx="3932237" cy="678873"/>
          </a:xfrm>
          <a:solidFill>
            <a:srgbClr val="07CBCF">
              <a:alpha val="26000"/>
            </a:srgbClr>
          </a:solidFill>
        </p:spPr>
        <p:txBody>
          <a:bodyPr>
            <a:normAutofit fontScale="90000"/>
          </a:bodyPr>
          <a:lstStyle/>
          <a:p>
            <a:r>
              <a:rPr lang="en-GB" sz="4400" dirty="0">
                <a:solidFill>
                  <a:schemeClr val="bg1"/>
                </a:solidFill>
                <a:latin typeface="Bahnschrift SemiBold" panose="020B0502040204020203" pitchFamily="34" charset="0"/>
                <a:ea typeface="Anonymice Powerline" panose="02060609030202000504" pitchFamily="49" charset="0"/>
              </a:rPr>
              <a:t>$ </a:t>
            </a:r>
            <a:r>
              <a:rPr lang="en-GB" sz="4400" dirty="0" err="1">
                <a:solidFill>
                  <a:schemeClr val="bg1"/>
                </a:solidFill>
                <a:latin typeface="Bahnschrift SemiBold" panose="020B0502040204020203" pitchFamily="34" charset="0"/>
                <a:ea typeface="Anonymice Powerline" panose="02060609030202000504" pitchFamily="49" charset="0"/>
              </a:rPr>
              <a:t>whoami</a:t>
            </a:r>
            <a:endParaRPr lang="en-GB" sz="4400" dirty="0">
              <a:solidFill>
                <a:schemeClr val="bg1"/>
              </a:solidFill>
              <a:latin typeface="Bahnschrift SemiBold" panose="020B0502040204020203" pitchFamily="34" charset="0"/>
              <a:ea typeface="Anonymice Powerline" panose="02060609030202000504" pitchFamily="49" charset="0"/>
            </a:endParaRPr>
          </a:p>
        </p:txBody>
      </p:sp>
      <p:sp>
        <p:nvSpPr>
          <p:cNvPr id="3" name="Subtitle 2">
            <a:extLst>
              <a:ext uri="{FF2B5EF4-FFF2-40B4-BE49-F238E27FC236}">
                <a16:creationId xmlns:a16="http://schemas.microsoft.com/office/drawing/2014/main" id="{60F6F652-25F2-4CB1-B4CD-94E9F4668C2C}"/>
              </a:ext>
            </a:extLst>
          </p:cNvPr>
          <p:cNvSpPr>
            <a:spLocks noGrp="1"/>
          </p:cNvSpPr>
          <p:nvPr>
            <p:ph idx="1"/>
          </p:nvPr>
        </p:nvSpPr>
        <p:spPr>
          <a:xfrm>
            <a:off x="839788" y="1280824"/>
            <a:ext cx="3932237" cy="4873625"/>
          </a:xfrm>
          <a:solidFill>
            <a:srgbClr val="07CBCF">
              <a:alpha val="26000"/>
            </a:srgbClr>
          </a:solidFill>
          <a:ln>
            <a:noFill/>
          </a:ln>
        </p:spPr>
        <p:txBody>
          <a:bodyPr>
            <a:normAutofit/>
          </a:bodyPr>
          <a:lstStyle/>
          <a:p>
            <a:endParaRPr lang="en-GB" sz="1600" dirty="0">
              <a:solidFill>
                <a:schemeClr val="bg1"/>
              </a:solidFill>
              <a:latin typeface="Bahnschrift SemiBold" panose="020B0502040204020203" pitchFamily="34" charset="0"/>
              <a:ea typeface="Anonymice Powerline" panose="02060609030202000504" pitchFamily="49" charset="0"/>
            </a:endParaRPr>
          </a:p>
          <a:p>
            <a:r>
              <a:rPr lang="en-GB" sz="1600" dirty="0">
                <a:solidFill>
                  <a:schemeClr val="bg1"/>
                </a:solidFill>
                <a:latin typeface="Bahnschrift SemiBold" panose="020B0502040204020203" pitchFamily="34" charset="0"/>
                <a:ea typeface="Anonymice Powerline" panose="02060609030202000504" pitchFamily="49" charset="0"/>
              </a:rPr>
              <a:t>Currently: </a:t>
            </a:r>
            <a:r>
              <a:rPr lang="en-GB" sz="1600" dirty="0" err="1">
                <a:solidFill>
                  <a:schemeClr val="bg1"/>
                </a:solidFill>
                <a:latin typeface="Bahnschrift SemiBold" panose="020B0502040204020203" pitchFamily="34" charset="0"/>
                <a:ea typeface="Anonymice Powerline" panose="02060609030202000504" pitchFamily="49" charset="0"/>
              </a:rPr>
              <a:t>DevSecOps</a:t>
            </a:r>
            <a:r>
              <a:rPr lang="en-GB" sz="1600" dirty="0">
                <a:solidFill>
                  <a:schemeClr val="bg1"/>
                </a:solidFill>
                <a:latin typeface="Bahnschrift SemiBold" panose="020B0502040204020203" pitchFamily="34" charset="0"/>
                <a:ea typeface="Anonymice Powerline" panose="02060609030202000504" pitchFamily="49" charset="0"/>
              </a:rPr>
              <a:t> Engineer at</a:t>
            </a:r>
          </a:p>
          <a:p>
            <a:endParaRPr lang="en-GB" sz="1600" dirty="0">
              <a:solidFill>
                <a:schemeClr val="bg1"/>
              </a:solidFill>
              <a:latin typeface="Bahnschrift SemiBold" panose="020B0502040204020203" pitchFamily="34" charset="0"/>
              <a:ea typeface="Anonymice Powerline" panose="02060609030202000504" pitchFamily="49" charset="0"/>
            </a:endParaRPr>
          </a:p>
          <a:p>
            <a:endParaRPr lang="en-GB" sz="1600" dirty="0">
              <a:solidFill>
                <a:schemeClr val="bg1"/>
              </a:solidFill>
              <a:latin typeface="Bahnschrift SemiBold" panose="020B0502040204020203" pitchFamily="34" charset="0"/>
              <a:ea typeface="Anonymice Powerline" panose="02060609030202000504" pitchFamily="49" charset="0"/>
            </a:endParaRPr>
          </a:p>
          <a:p>
            <a:r>
              <a:rPr lang="en-GB" sz="1600" dirty="0">
                <a:solidFill>
                  <a:schemeClr val="bg1"/>
                </a:solidFill>
                <a:latin typeface="Bahnschrift SemiBold" panose="020B0502040204020203" pitchFamily="34" charset="0"/>
                <a:ea typeface="Anonymice Powerline" panose="02060609030202000504" pitchFamily="49" charset="0"/>
              </a:rPr>
              <a:t>Author @ devilinside.me, tmp0ut.sh</a:t>
            </a:r>
          </a:p>
          <a:p>
            <a:r>
              <a:rPr lang="en-GB" sz="1600" dirty="0">
                <a:solidFill>
                  <a:schemeClr val="bg1"/>
                </a:solidFill>
                <a:latin typeface="Bahnschrift SemiBold" panose="020B0502040204020203" pitchFamily="34" charset="0"/>
                <a:ea typeface="Anonymice Powerline" panose="02060609030202000504" pitchFamily="49" charset="0"/>
              </a:rPr>
              <a:t>Exec. @ TTMO</a:t>
            </a:r>
          </a:p>
          <a:p>
            <a:r>
              <a:rPr lang="en-GB" sz="1600" dirty="0">
                <a:solidFill>
                  <a:schemeClr val="bg1"/>
                </a:solidFill>
                <a:latin typeface="Bahnschrift SemiBold" panose="020B0502040204020203" pitchFamily="34" charset="0"/>
                <a:ea typeface="Anonymice Powerline" panose="02060609030202000504" pitchFamily="49" charset="0"/>
              </a:rPr>
              <a:t>Worked as :</a:t>
            </a:r>
          </a:p>
          <a:p>
            <a:pPr marL="0" indent="0">
              <a:buNone/>
            </a:pPr>
            <a:r>
              <a:rPr lang="en-GB" sz="1600" b="1" dirty="0">
                <a:solidFill>
                  <a:schemeClr val="bg1"/>
                </a:solidFill>
                <a:latin typeface="Bahnschrift SemiBold" panose="020B0502040204020203" pitchFamily="34" charset="0"/>
                <a:ea typeface="Anonymice Powerline" panose="02060609030202000504" pitchFamily="49" charset="0"/>
              </a:rPr>
              <a:t>Penetration Tester, Reverse Engineer, Threat Intelligence Analyst, Vulnerability Researcher, Application Security Engineer, Software Developer</a:t>
            </a:r>
          </a:p>
          <a:p>
            <a:pPr marL="0" indent="0">
              <a:buNone/>
            </a:pPr>
            <a:r>
              <a:rPr lang="en-GB" sz="1400" dirty="0">
                <a:solidFill>
                  <a:schemeClr val="bg1"/>
                </a:solidFill>
                <a:latin typeface="Bahnschrift SemiBold" panose="020B0502040204020203" pitchFamily="34" charset="0"/>
                <a:ea typeface="Anonymice Powerline" panose="02060609030202000504" pitchFamily="49" charset="0"/>
              </a:rPr>
              <a:t>Public CVEs: </a:t>
            </a:r>
            <a:r>
              <a:rPr lang="en-GB" sz="1400" b="1" dirty="0">
                <a:solidFill>
                  <a:schemeClr val="bg1"/>
                </a:solidFill>
                <a:latin typeface="Bahnschrift SemiBold" panose="020B0502040204020203" pitchFamily="34" charset="0"/>
                <a:ea typeface="Anonymice Powerline" panose="02060609030202000504" pitchFamily="49" charset="0"/>
              </a:rPr>
              <a:t>CVE-2024-26343, CVE-2023-1605</a:t>
            </a:r>
          </a:p>
        </p:txBody>
      </p:sp>
      <p:pic>
        <p:nvPicPr>
          <p:cNvPr id="5" name="Picture 4">
            <a:extLst>
              <a:ext uri="{FF2B5EF4-FFF2-40B4-BE49-F238E27FC236}">
                <a16:creationId xmlns:a16="http://schemas.microsoft.com/office/drawing/2014/main" id="{FA1522E6-CA61-4ED1-8CAF-48BA9021ADA5}"/>
              </a:ext>
            </a:extLst>
          </p:cNvPr>
          <p:cNvPicPr>
            <a:picLocks noChangeAspect="1"/>
          </p:cNvPicPr>
          <p:nvPr/>
        </p:nvPicPr>
        <p:blipFill>
          <a:blip r:embed="rId4"/>
          <a:stretch>
            <a:fillRect/>
          </a:stretch>
        </p:blipFill>
        <p:spPr>
          <a:xfrm>
            <a:off x="5086987" y="457201"/>
            <a:ext cx="6175783" cy="5697248"/>
          </a:xfrm>
          <a:prstGeom prst="rect">
            <a:avLst/>
          </a:prstGeom>
        </p:spPr>
      </p:pic>
      <p:pic>
        <p:nvPicPr>
          <p:cNvPr id="11" name="Picture 10">
            <a:extLst>
              <a:ext uri="{FF2B5EF4-FFF2-40B4-BE49-F238E27FC236}">
                <a16:creationId xmlns:a16="http://schemas.microsoft.com/office/drawing/2014/main" id="{1033D384-1A80-461E-A068-9410C92D5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4909" y="2056679"/>
            <a:ext cx="621993" cy="443489"/>
          </a:xfrm>
          <a:prstGeom prst="rect">
            <a:avLst/>
          </a:prstGeom>
        </p:spPr>
      </p:pic>
      <p:pic>
        <p:nvPicPr>
          <p:cNvPr id="13" name="Picture 12">
            <a:extLst>
              <a:ext uri="{FF2B5EF4-FFF2-40B4-BE49-F238E27FC236}">
                <a16:creationId xmlns:a16="http://schemas.microsoft.com/office/drawing/2014/main" id="{9334326F-7DDB-4537-885B-F6D3C83C6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8538" y="457200"/>
            <a:ext cx="2286000" cy="2286000"/>
          </a:xfrm>
          <a:prstGeom prst="rect">
            <a:avLst/>
          </a:prstGeom>
        </p:spPr>
      </p:pic>
      <p:pic>
        <p:nvPicPr>
          <p:cNvPr id="15" name="Picture 14">
            <a:extLst>
              <a:ext uri="{FF2B5EF4-FFF2-40B4-BE49-F238E27FC236}">
                <a16:creationId xmlns:a16="http://schemas.microsoft.com/office/drawing/2014/main" id="{91EFDC82-0112-4BBB-B081-E41EC39AC927}"/>
              </a:ext>
            </a:extLst>
          </p:cNvPr>
          <p:cNvPicPr>
            <a:picLocks noChangeAspect="1"/>
          </p:cNvPicPr>
          <p:nvPr/>
        </p:nvPicPr>
        <p:blipFill>
          <a:blip r:embed="rId7"/>
          <a:stretch>
            <a:fillRect/>
          </a:stretch>
        </p:blipFill>
        <p:spPr>
          <a:xfrm>
            <a:off x="5068539" y="2743200"/>
            <a:ext cx="2200309" cy="2200309"/>
          </a:xfrm>
          <a:prstGeom prst="rect">
            <a:avLst/>
          </a:prstGeom>
        </p:spPr>
      </p:pic>
      <p:pic>
        <p:nvPicPr>
          <p:cNvPr id="19" name="Picture 18">
            <a:extLst>
              <a:ext uri="{FF2B5EF4-FFF2-40B4-BE49-F238E27FC236}">
                <a16:creationId xmlns:a16="http://schemas.microsoft.com/office/drawing/2014/main" id="{CC3D95FA-73AB-4D56-AE48-37EF8EDF52E9}"/>
              </a:ext>
            </a:extLst>
          </p:cNvPr>
          <p:cNvPicPr>
            <a:picLocks noChangeAspect="1"/>
          </p:cNvPicPr>
          <p:nvPr/>
        </p:nvPicPr>
        <p:blipFill rotWithShape="1">
          <a:blip r:embed="rId8">
            <a:extLst>
              <a:ext uri="{28A0092B-C50C-407E-A947-70E740481C1C}">
                <a14:useLocalDpi xmlns:a14="http://schemas.microsoft.com/office/drawing/2010/main" val="0"/>
              </a:ext>
            </a:extLst>
          </a:blip>
          <a:srcRect t="27246" b="21510"/>
          <a:stretch/>
        </p:blipFill>
        <p:spPr>
          <a:xfrm>
            <a:off x="5049337" y="4916776"/>
            <a:ext cx="3220412" cy="1237673"/>
          </a:xfrm>
          <a:prstGeom prst="rect">
            <a:avLst/>
          </a:prstGeom>
        </p:spPr>
      </p:pic>
      <p:pic>
        <p:nvPicPr>
          <p:cNvPr id="21" name="Picture 20">
            <a:extLst>
              <a:ext uri="{FF2B5EF4-FFF2-40B4-BE49-F238E27FC236}">
                <a16:creationId xmlns:a16="http://schemas.microsoft.com/office/drawing/2014/main" id="{D596216F-C6F2-4FA3-82B3-E1DC7A3E94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7296" y="2741847"/>
            <a:ext cx="3115519" cy="2168165"/>
          </a:xfrm>
          <a:prstGeom prst="rect">
            <a:avLst/>
          </a:prstGeom>
        </p:spPr>
      </p:pic>
      <p:pic>
        <p:nvPicPr>
          <p:cNvPr id="25" name="Picture 24">
            <a:extLst>
              <a:ext uri="{FF2B5EF4-FFF2-40B4-BE49-F238E27FC236}">
                <a16:creationId xmlns:a16="http://schemas.microsoft.com/office/drawing/2014/main" id="{5EFD71C9-9856-4877-8FC0-BDE1F137E6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54538" y="451789"/>
            <a:ext cx="2296822" cy="2296822"/>
          </a:xfrm>
          <a:prstGeom prst="rect">
            <a:avLst/>
          </a:prstGeom>
        </p:spPr>
      </p:pic>
      <p:pic>
        <p:nvPicPr>
          <p:cNvPr id="27" name="Picture 26">
            <a:extLst>
              <a:ext uri="{FF2B5EF4-FFF2-40B4-BE49-F238E27FC236}">
                <a16:creationId xmlns:a16="http://schemas.microsoft.com/office/drawing/2014/main" id="{D6DCD453-C6D2-41FC-AFD1-D628EFDA82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40853" y="491787"/>
            <a:ext cx="1659566" cy="903230"/>
          </a:xfrm>
          <a:prstGeom prst="rect">
            <a:avLst/>
          </a:prstGeom>
        </p:spPr>
      </p:pic>
      <p:pic>
        <p:nvPicPr>
          <p:cNvPr id="29" name="Picture 28">
            <a:extLst>
              <a:ext uri="{FF2B5EF4-FFF2-40B4-BE49-F238E27FC236}">
                <a16:creationId xmlns:a16="http://schemas.microsoft.com/office/drawing/2014/main" id="{2AE67C9E-A427-489A-A320-8C4505595D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51360" y="1391899"/>
            <a:ext cx="1649059" cy="1078708"/>
          </a:xfrm>
          <a:prstGeom prst="rect">
            <a:avLst/>
          </a:prstGeom>
        </p:spPr>
      </p:pic>
      <p:pic>
        <p:nvPicPr>
          <p:cNvPr id="31" name="Picture 30">
            <a:extLst>
              <a:ext uri="{FF2B5EF4-FFF2-40B4-BE49-F238E27FC236}">
                <a16:creationId xmlns:a16="http://schemas.microsoft.com/office/drawing/2014/main" id="{0C3D60C2-B085-4FF5-885E-6B0592A92A2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61867" y="2456548"/>
            <a:ext cx="1634826" cy="1009717"/>
          </a:xfrm>
          <a:prstGeom prst="rect">
            <a:avLst/>
          </a:prstGeom>
        </p:spPr>
      </p:pic>
      <p:pic>
        <p:nvPicPr>
          <p:cNvPr id="33" name="Picture 32">
            <a:extLst>
              <a:ext uri="{FF2B5EF4-FFF2-40B4-BE49-F238E27FC236}">
                <a16:creationId xmlns:a16="http://schemas.microsoft.com/office/drawing/2014/main" id="{BDCE4279-9039-4F4B-AA20-43F0A19EB8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61867" y="3466265"/>
            <a:ext cx="1634826" cy="1003725"/>
          </a:xfrm>
          <a:prstGeom prst="rect">
            <a:avLst/>
          </a:prstGeom>
        </p:spPr>
      </p:pic>
      <p:pic>
        <p:nvPicPr>
          <p:cNvPr id="17" name="Picture 16">
            <a:extLst>
              <a:ext uri="{FF2B5EF4-FFF2-40B4-BE49-F238E27FC236}">
                <a16:creationId xmlns:a16="http://schemas.microsoft.com/office/drawing/2014/main" id="{83292B8E-0312-4903-845F-4BC65A92B6AA}"/>
              </a:ext>
            </a:extLst>
          </p:cNvPr>
          <p:cNvPicPr>
            <a:picLocks noChangeAspect="1"/>
          </p:cNvPicPr>
          <p:nvPr/>
        </p:nvPicPr>
        <p:blipFill rotWithShape="1">
          <a:blip r:embed="rId15">
            <a:extLst>
              <a:ext uri="{28A0092B-C50C-407E-A947-70E740481C1C}">
                <a14:useLocalDpi xmlns:a14="http://schemas.microsoft.com/office/drawing/2010/main" val="0"/>
              </a:ext>
            </a:extLst>
          </a:blip>
          <a:srcRect l="18934" t="10259" b="27677"/>
          <a:stretch/>
        </p:blipFill>
        <p:spPr>
          <a:xfrm>
            <a:off x="10223555" y="5045865"/>
            <a:ext cx="1036941" cy="1127897"/>
          </a:xfrm>
          <a:prstGeom prst="rect">
            <a:avLst/>
          </a:prstGeom>
        </p:spPr>
      </p:pic>
      <p:pic>
        <p:nvPicPr>
          <p:cNvPr id="23" name="Picture 22">
            <a:extLst>
              <a:ext uri="{FF2B5EF4-FFF2-40B4-BE49-F238E27FC236}">
                <a16:creationId xmlns:a16="http://schemas.microsoft.com/office/drawing/2014/main" id="{905D6EB8-EC6A-4738-AE39-175F698F5F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30535" y="4916776"/>
            <a:ext cx="2390745" cy="1237673"/>
          </a:xfrm>
          <a:prstGeom prst="rect">
            <a:avLst/>
          </a:prstGeom>
        </p:spPr>
      </p:pic>
    </p:spTree>
    <p:extLst>
      <p:ext uri="{BB962C8B-B14F-4D97-AF65-F5344CB8AC3E}">
        <p14:creationId xmlns:p14="http://schemas.microsoft.com/office/powerpoint/2010/main" val="2471496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2290233" y="1878806"/>
            <a:ext cx="71882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The big question: Is fuzzing possible?</a:t>
            </a:r>
          </a:p>
        </p:txBody>
      </p:sp>
      <p:pic>
        <p:nvPicPr>
          <p:cNvPr id="6" name="Picture 5">
            <a:extLst>
              <a:ext uri="{FF2B5EF4-FFF2-40B4-BE49-F238E27FC236}">
                <a16:creationId xmlns:a16="http://schemas.microsoft.com/office/drawing/2014/main" id="{EFF7EB55-BAD5-4087-B766-DFC0D699F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070" y="2387600"/>
            <a:ext cx="7141860" cy="4309533"/>
          </a:xfrm>
          <a:prstGeom prst="rect">
            <a:avLst/>
          </a:prstGeom>
        </p:spPr>
      </p:pic>
    </p:spTree>
    <p:extLst>
      <p:ext uri="{BB962C8B-B14F-4D97-AF65-F5344CB8AC3E}">
        <p14:creationId xmlns:p14="http://schemas.microsoft.com/office/powerpoint/2010/main" val="2662255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2: </a:t>
            </a:r>
            <a:r>
              <a:rPr lang="en-GB" sz="3200" dirty="0">
                <a:solidFill>
                  <a:schemeClr val="bg1"/>
                </a:solidFill>
                <a:latin typeface="Bahnschrift SemiBold" panose="020B0502040204020203" pitchFamily="34" charset="0"/>
                <a:ea typeface="Anonymice Powerline" panose="02060609030202000504" pitchFamily="49" charset="0"/>
              </a:rPr>
              <a:t>Emulating aescrypt2</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1524000" y="1878806"/>
            <a:ext cx="8525933"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Huawei HG8245X6 Optical Network Terminal</a:t>
            </a:r>
          </a:p>
        </p:txBody>
      </p:sp>
      <p:pic>
        <p:nvPicPr>
          <p:cNvPr id="8" name="Picture 7">
            <a:extLst>
              <a:ext uri="{FF2B5EF4-FFF2-40B4-BE49-F238E27FC236}">
                <a16:creationId xmlns:a16="http://schemas.microsoft.com/office/drawing/2014/main" id="{B185479E-63A2-4508-984E-1C59E774B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161" y="2421466"/>
            <a:ext cx="4147609" cy="4147609"/>
          </a:xfrm>
          <a:prstGeom prst="rect">
            <a:avLst/>
          </a:prstGeom>
        </p:spPr>
      </p:pic>
    </p:spTree>
    <p:extLst>
      <p:ext uri="{BB962C8B-B14F-4D97-AF65-F5344CB8AC3E}">
        <p14:creationId xmlns:p14="http://schemas.microsoft.com/office/powerpoint/2010/main" val="299951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2: </a:t>
            </a:r>
            <a:r>
              <a:rPr lang="en-GB" sz="3200" dirty="0">
                <a:solidFill>
                  <a:schemeClr val="bg1"/>
                </a:solidFill>
                <a:latin typeface="Bahnschrift SemiBold" panose="020B0502040204020203" pitchFamily="34" charset="0"/>
                <a:ea typeface="Anonymice Powerline" panose="02060609030202000504" pitchFamily="49" charset="0"/>
              </a:rPr>
              <a:t>Emulating aescrypt2</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838199" y="1878806"/>
            <a:ext cx="10515600"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Huawei HG8245X6 ONT’s configuration XML files are stored encrypted.</a:t>
            </a:r>
          </a:p>
        </p:txBody>
      </p:sp>
      <p:pic>
        <p:nvPicPr>
          <p:cNvPr id="4" name="Picture 3">
            <a:extLst>
              <a:ext uri="{FF2B5EF4-FFF2-40B4-BE49-F238E27FC236}">
                <a16:creationId xmlns:a16="http://schemas.microsoft.com/office/drawing/2014/main" id="{64AF222A-91CA-4F3C-A832-C6882B6D5202}"/>
              </a:ext>
            </a:extLst>
          </p:cNvPr>
          <p:cNvPicPr>
            <a:picLocks noChangeAspect="1"/>
          </p:cNvPicPr>
          <p:nvPr/>
        </p:nvPicPr>
        <p:blipFill>
          <a:blip r:embed="rId4"/>
          <a:stretch>
            <a:fillRect/>
          </a:stretch>
        </p:blipFill>
        <p:spPr>
          <a:xfrm>
            <a:off x="646939" y="2702718"/>
            <a:ext cx="10898121" cy="3286584"/>
          </a:xfrm>
          <a:prstGeom prst="rect">
            <a:avLst/>
          </a:prstGeom>
        </p:spPr>
      </p:pic>
    </p:spTree>
    <p:extLst>
      <p:ext uri="{BB962C8B-B14F-4D97-AF65-F5344CB8AC3E}">
        <p14:creationId xmlns:p14="http://schemas.microsoft.com/office/powerpoint/2010/main" val="2083317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2: </a:t>
            </a:r>
            <a:r>
              <a:rPr lang="en-GB" sz="3200" dirty="0">
                <a:solidFill>
                  <a:schemeClr val="bg1"/>
                </a:solidFill>
                <a:latin typeface="Bahnschrift SemiBold" panose="020B0502040204020203" pitchFamily="34" charset="0"/>
                <a:ea typeface="Anonymice Powerline" panose="02060609030202000504" pitchFamily="49" charset="0"/>
              </a:rPr>
              <a:t>Emulating aescrypt2</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838199" y="1878806"/>
            <a:ext cx="10515599"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Emulating aescrypt2 with some adjustments</a:t>
            </a:r>
          </a:p>
        </p:txBody>
      </p:sp>
      <p:pic>
        <p:nvPicPr>
          <p:cNvPr id="6" name="Picture 5">
            <a:extLst>
              <a:ext uri="{FF2B5EF4-FFF2-40B4-BE49-F238E27FC236}">
                <a16:creationId xmlns:a16="http://schemas.microsoft.com/office/drawing/2014/main" id="{D1AC4A73-53E7-4688-A90F-1336876393D8}"/>
              </a:ext>
            </a:extLst>
          </p:cNvPr>
          <p:cNvPicPr>
            <a:picLocks noChangeAspect="1"/>
          </p:cNvPicPr>
          <p:nvPr/>
        </p:nvPicPr>
        <p:blipFill>
          <a:blip r:embed="rId4"/>
          <a:stretch>
            <a:fillRect/>
          </a:stretch>
        </p:blipFill>
        <p:spPr>
          <a:xfrm>
            <a:off x="3876082" y="2525711"/>
            <a:ext cx="4583145" cy="4095222"/>
          </a:xfrm>
          <a:prstGeom prst="rect">
            <a:avLst/>
          </a:prstGeom>
        </p:spPr>
      </p:pic>
    </p:spTree>
    <p:extLst>
      <p:ext uri="{BB962C8B-B14F-4D97-AF65-F5344CB8AC3E}">
        <p14:creationId xmlns:p14="http://schemas.microsoft.com/office/powerpoint/2010/main" val="1888918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2: </a:t>
            </a:r>
            <a:r>
              <a:rPr lang="en-GB" sz="3200" dirty="0">
                <a:solidFill>
                  <a:schemeClr val="bg1"/>
                </a:solidFill>
                <a:latin typeface="Bahnschrift SemiBold" panose="020B0502040204020203" pitchFamily="34" charset="0"/>
                <a:ea typeface="Anonymice Powerline" panose="02060609030202000504" pitchFamily="49" charset="0"/>
              </a:rPr>
              <a:t>Emulating aescrypt2</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838199" y="1878806"/>
            <a:ext cx="10515599"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Emulating aescrypt2 with some adjustments</a:t>
            </a:r>
          </a:p>
        </p:txBody>
      </p:sp>
      <p:pic>
        <p:nvPicPr>
          <p:cNvPr id="4" name="Picture 3">
            <a:extLst>
              <a:ext uri="{FF2B5EF4-FFF2-40B4-BE49-F238E27FC236}">
                <a16:creationId xmlns:a16="http://schemas.microsoft.com/office/drawing/2014/main" id="{DDDD7040-B739-497B-B21E-EED7A36B2B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710" y="2514866"/>
            <a:ext cx="7648575" cy="2400300"/>
          </a:xfrm>
          <a:prstGeom prst="rect">
            <a:avLst/>
          </a:prstGeom>
        </p:spPr>
      </p:pic>
    </p:spTree>
    <p:extLst>
      <p:ext uri="{BB962C8B-B14F-4D97-AF65-F5344CB8AC3E}">
        <p14:creationId xmlns:p14="http://schemas.microsoft.com/office/powerpoint/2010/main" val="147554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2: </a:t>
            </a:r>
            <a:r>
              <a:rPr lang="en-GB" sz="3200" dirty="0">
                <a:solidFill>
                  <a:schemeClr val="bg1"/>
                </a:solidFill>
                <a:latin typeface="Bahnschrift SemiBold" panose="020B0502040204020203" pitchFamily="34" charset="0"/>
                <a:ea typeface="Anonymice Powerline" panose="02060609030202000504" pitchFamily="49" charset="0"/>
              </a:rPr>
              <a:t>Emulating aescrypt2</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838199" y="1878806"/>
            <a:ext cx="10515599"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Emulating aescrypt2 with some adjustments</a:t>
            </a:r>
          </a:p>
        </p:txBody>
      </p:sp>
      <p:pic>
        <p:nvPicPr>
          <p:cNvPr id="6" name="Picture 5">
            <a:extLst>
              <a:ext uri="{FF2B5EF4-FFF2-40B4-BE49-F238E27FC236}">
                <a16:creationId xmlns:a16="http://schemas.microsoft.com/office/drawing/2014/main" id="{5B52E719-8065-4945-9216-7D871A1A8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1" y="3408946"/>
            <a:ext cx="11650133" cy="746337"/>
          </a:xfrm>
          <a:prstGeom prst="rect">
            <a:avLst/>
          </a:prstGeom>
        </p:spPr>
      </p:pic>
    </p:spTree>
    <p:extLst>
      <p:ext uri="{BB962C8B-B14F-4D97-AF65-F5344CB8AC3E}">
        <p14:creationId xmlns:p14="http://schemas.microsoft.com/office/powerpoint/2010/main" val="204875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3: </a:t>
            </a:r>
            <a:r>
              <a:rPr lang="en-GB" sz="3200" dirty="0" err="1">
                <a:solidFill>
                  <a:schemeClr val="bg1"/>
                </a:solidFill>
                <a:latin typeface="Bahnschrift SemiBold" panose="020B0502040204020203" pitchFamily="34" charset="0"/>
                <a:ea typeface="Anonymice Powerline" panose="02060609030202000504" pitchFamily="49" charset="0"/>
              </a:rPr>
              <a:t>msfvenom</a:t>
            </a:r>
            <a:r>
              <a:rPr lang="en-GB" sz="3200" dirty="0">
                <a:solidFill>
                  <a:schemeClr val="bg1"/>
                </a:solidFill>
                <a:latin typeface="Bahnschrift SemiBold" panose="020B0502040204020203" pitchFamily="34" charset="0"/>
                <a:ea typeface="Anonymice Powerline" panose="02060609030202000504" pitchFamily="49" charset="0"/>
              </a:rPr>
              <a:t> payload</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838199" y="1878806"/>
            <a:ext cx="10515599"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solidFill>
                  <a:schemeClr val="bg1"/>
                </a:solidFill>
              </a:rPr>
              <a:t>Instrumentated</a:t>
            </a:r>
            <a:r>
              <a:rPr lang="en-GB" dirty="0">
                <a:solidFill>
                  <a:schemeClr val="bg1"/>
                </a:solidFill>
              </a:rPr>
              <a:t> Dynamic Analysis of a </a:t>
            </a:r>
            <a:r>
              <a:rPr lang="en-GB" dirty="0" err="1">
                <a:solidFill>
                  <a:schemeClr val="bg1"/>
                </a:solidFill>
              </a:rPr>
              <a:t>msfvenom</a:t>
            </a:r>
            <a:r>
              <a:rPr lang="en-GB" dirty="0">
                <a:solidFill>
                  <a:schemeClr val="bg1"/>
                </a:solidFill>
              </a:rPr>
              <a:t> payload</a:t>
            </a:r>
          </a:p>
        </p:txBody>
      </p:sp>
      <p:pic>
        <p:nvPicPr>
          <p:cNvPr id="4" name="Picture 3">
            <a:extLst>
              <a:ext uri="{FF2B5EF4-FFF2-40B4-BE49-F238E27FC236}">
                <a16:creationId xmlns:a16="http://schemas.microsoft.com/office/drawing/2014/main" id="{8D9016A3-F360-4844-9965-1E97D32A4F01}"/>
              </a:ext>
            </a:extLst>
          </p:cNvPr>
          <p:cNvPicPr>
            <a:picLocks noChangeAspect="1"/>
          </p:cNvPicPr>
          <p:nvPr/>
        </p:nvPicPr>
        <p:blipFill>
          <a:blip r:embed="rId4"/>
          <a:stretch>
            <a:fillRect/>
          </a:stretch>
        </p:blipFill>
        <p:spPr>
          <a:xfrm>
            <a:off x="3979795" y="2429932"/>
            <a:ext cx="4232406" cy="3818467"/>
          </a:xfrm>
          <a:prstGeom prst="rect">
            <a:avLst/>
          </a:prstGeom>
        </p:spPr>
      </p:pic>
    </p:spTree>
    <p:extLst>
      <p:ext uri="{BB962C8B-B14F-4D97-AF65-F5344CB8AC3E}">
        <p14:creationId xmlns:p14="http://schemas.microsoft.com/office/powerpoint/2010/main" val="2892745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3: </a:t>
            </a:r>
            <a:r>
              <a:rPr lang="en-GB" sz="3200" dirty="0" err="1">
                <a:solidFill>
                  <a:schemeClr val="bg1"/>
                </a:solidFill>
                <a:latin typeface="Bahnschrift SemiBold" panose="020B0502040204020203" pitchFamily="34" charset="0"/>
                <a:ea typeface="Anonymice Powerline" panose="02060609030202000504" pitchFamily="49" charset="0"/>
              </a:rPr>
              <a:t>msfvenom</a:t>
            </a:r>
            <a:r>
              <a:rPr lang="en-GB" sz="3200" dirty="0">
                <a:solidFill>
                  <a:schemeClr val="bg1"/>
                </a:solidFill>
                <a:latin typeface="Bahnschrift SemiBold" panose="020B0502040204020203" pitchFamily="34" charset="0"/>
                <a:ea typeface="Anonymice Powerline" panose="02060609030202000504" pitchFamily="49" charset="0"/>
              </a:rPr>
              <a:t> payload</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838199" y="1878806"/>
            <a:ext cx="10515599"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solidFill>
                  <a:schemeClr val="bg1"/>
                </a:solidFill>
              </a:rPr>
              <a:t>Instrumentated</a:t>
            </a:r>
            <a:r>
              <a:rPr lang="en-GB" dirty="0">
                <a:solidFill>
                  <a:schemeClr val="bg1"/>
                </a:solidFill>
              </a:rPr>
              <a:t> Dynamic Analysis of a </a:t>
            </a:r>
            <a:r>
              <a:rPr lang="en-GB" dirty="0" err="1">
                <a:solidFill>
                  <a:schemeClr val="bg1"/>
                </a:solidFill>
              </a:rPr>
              <a:t>msfvenom</a:t>
            </a:r>
            <a:r>
              <a:rPr lang="en-GB" dirty="0">
                <a:solidFill>
                  <a:schemeClr val="bg1"/>
                </a:solidFill>
              </a:rPr>
              <a:t> payload</a:t>
            </a:r>
          </a:p>
        </p:txBody>
      </p:sp>
      <p:pic>
        <p:nvPicPr>
          <p:cNvPr id="6" name="Picture 5">
            <a:extLst>
              <a:ext uri="{FF2B5EF4-FFF2-40B4-BE49-F238E27FC236}">
                <a16:creationId xmlns:a16="http://schemas.microsoft.com/office/drawing/2014/main" id="{A54606F8-7027-4239-BE87-793CBECEA7C0}"/>
              </a:ext>
            </a:extLst>
          </p:cNvPr>
          <p:cNvPicPr>
            <a:picLocks noChangeAspect="1"/>
          </p:cNvPicPr>
          <p:nvPr/>
        </p:nvPicPr>
        <p:blipFill>
          <a:blip r:embed="rId4"/>
          <a:stretch>
            <a:fillRect/>
          </a:stretch>
        </p:blipFill>
        <p:spPr>
          <a:xfrm>
            <a:off x="2767859" y="2413000"/>
            <a:ext cx="6656277" cy="4232524"/>
          </a:xfrm>
          <a:prstGeom prst="rect">
            <a:avLst/>
          </a:prstGeom>
        </p:spPr>
      </p:pic>
    </p:spTree>
    <p:extLst>
      <p:ext uri="{BB962C8B-B14F-4D97-AF65-F5344CB8AC3E}">
        <p14:creationId xmlns:p14="http://schemas.microsoft.com/office/powerpoint/2010/main" val="4060920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3: </a:t>
            </a:r>
            <a:r>
              <a:rPr lang="en-GB" sz="3200" dirty="0" err="1">
                <a:solidFill>
                  <a:schemeClr val="bg1"/>
                </a:solidFill>
                <a:latin typeface="Bahnschrift SemiBold" panose="020B0502040204020203" pitchFamily="34" charset="0"/>
                <a:ea typeface="Anonymice Powerline" panose="02060609030202000504" pitchFamily="49" charset="0"/>
              </a:rPr>
              <a:t>msfvenom</a:t>
            </a:r>
            <a:r>
              <a:rPr lang="en-GB" sz="3200" dirty="0">
                <a:solidFill>
                  <a:schemeClr val="bg1"/>
                </a:solidFill>
                <a:latin typeface="Bahnschrift SemiBold" panose="020B0502040204020203" pitchFamily="34" charset="0"/>
                <a:ea typeface="Anonymice Powerline" panose="02060609030202000504" pitchFamily="49" charset="0"/>
              </a:rPr>
              <a:t> payload</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5" name="Text Placeholder 6">
            <a:extLst>
              <a:ext uri="{FF2B5EF4-FFF2-40B4-BE49-F238E27FC236}">
                <a16:creationId xmlns:a16="http://schemas.microsoft.com/office/drawing/2014/main" id="{6A40685E-BA3A-416B-AB7E-6D213DC0AE8B}"/>
              </a:ext>
            </a:extLst>
          </p:cNvPr>
          <p:cNvSpPr txBox="1">
            <a:spLocks/>
          </p:cNvSpPr>
          <p:nvPr/>
        </p:nvSpPr>
        <p:spPr>
          <a:xfrm>
            <a:off x="838199" y="1878806"/>
            <a:ext cx="10515599"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err="1">
                <a:solidFill>
                  <a:schemeClr val="bg1"/>
                </a:solidFill>
              </a:rPr>
              <a:t>Instrumentated</a:t>
            </a:r>
            <a:r>
              <a:rPr lang="en-GB" dirty="0">
                <a:solidFill>
                  <a:schemeClr val="bg1"/>
                </a:solidFill>
              </a:rPr>
              <a:t> Dynamic Analysis of a </a:t>
            </a:r>
            <a:r>
              <a:rPr lang="en-GB" dirty="0" err="1">
                <a:solidFill>
                  <a:schemeClr val="bg1"/>
                </a:solidFill>
              </a:rPr>
              <a:t>msfvenom</a:t>
            </a:r>
            <a:r>
              <a:rPr lang="en-GB" dirty="0">
                <a:solidFill>
                  <a:schemeClr val="bg1"/>
                </a:solidFill>
              </a:rPr>
              <a:t> payload</a:t>
            </a:r>
          </a:p>
        </p:txBody>
      </p:sp>
      <p:pic>
        <p:nvPicPr>
          <p:cNvPr id="4" name="Picture 3">
            <a:extLst>
              <a:ext uri="{FF2B5EF4-FFF2-40B4-BE49-F238E27FC236}">
                <a16:creationId xmlns:a16="http://schemas.microsoft.com/office/drawing/2014/main" id="{9C86A25A-D92D-4766-BB1C-89CABDD06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4164" y="2557773"/>
            <a:ext cx="7323667" cy="3732584"/>
          </a:xfrm>
          <a:prstGeom prst="rect">
            <a:avLst/>
          </a:prstGeom>
        </p:spPr>
      </p:pic>
    </p:spTree>
    <p:extLst>
      <p:ext uri="{BB962C8B-B14F-4D97-AF65-F5344CB8AC3E}">
        <p14:creationId xmlns:p14="http://schemas.microsoft.com/office/powerpoint/2010/main" val="2325631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5181600" cy="4351338"/>
          </a:xfrm>
          <a:prstGeom prst="rect">
            <a:avLst/>
          </a:prstGeom>
          <a:solidFill>
            <a:srgbClr val="07CBCF">
              <a:alpha val="26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18" name="Content Placeholder 17">
            <a:extLst>
              <a:ext uri="{FF2B5EF4-FFF2-40B4-BE49-F238E27FC236}">
                <a16:creationId xmlns:a16="http://schemas.microsoft.com/office/drawing/2014/main" id="{03007F92-4A11-4268-9EB3-DF37D5683DB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874162" y="1825625"/>
            <a:ext cx="3777675" cy="4351338"/>
          </a:xfrm>
          <a:solidFill>
            <a:srgbClr val="07CBCF">
              <a:alpha val="26000"/>
            </a:srgbClr>
          </a:solidFill>
        </p:spPr>
      </p:pic>
      <p:pic>
        <p:nvPicPr>
          <p:cNvPr id="20" name="Picture 19">
            <a:extLst>
              <a:ext uri="{FF2B5EF4-FFF2-40B4-BE49-F238E27FC236}">
                <a16:creationId xmlns:a16="http://schemas.microsoft.com/office/drawing/2014/main" id="{1BC5569E-D83E-4B36-83DA-43096BBA62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982" y="1888860"/>
            <a:ext cx="4302033" cy="4224867"/>
          </a:xfrm>
          <a:prstGeom prst="rect">
            <a:avLst/>
          </a:prstGeom>
        </p:spPr>
      </p:pic>
    </p:spTree>
    <p:extLst>
      <p:ext uri="{BB962C8B-B14F-4D97-AF65-F5344CB8AC3E}">
        <p14:creationId xmlns:p14="http://schemas.microsoft.com/office/powerpoint/2010/main" val="3355170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1522E6-CA61-4ED1-8CAF-48BA9021ADA5}"/>
              </a:ext>
            </a:extLst>
          </p:cNvPr>
          <p:cNvPicPr>
            <a:picLocks noChangeAspect="1"/>
          </p:cNvPicPr>
          <p:nvPr/>
        </p:nvPicPr>
        <p:blipFill>
          <a:blip r:embed="rId3"/>
          <a:stretch>
            <a:fillRect/>
          </a:stretch>
        </p:blipFill>
        <p:spPr>
          <a:xfrm>
            <a:off x="5086987" y="457201"/>
            <a:ext cx="6175783" cy="5697248"/>
          </a:xfrm>
          <a:prstGeom prst="rect">
            <a:avLst/>
          </a:prstGeom>
        </p:spPr>
      </p:pic>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xfrm>
            <a:off x="839788" y="457200"/>
            <a:ext cx="3932237" cy="678873"/>
          </a:xfrm>
          <a:solidFill>
            <a:srgbClr val="07CBCF">
              <a:alpha val="26000"/>
            </a:srgbClr>
          </a:solidFill>
        </p:spPr>
        <p:txBody>
          <a:bodyPr>
            <a:normAutofit fontScale="90000"/>
          </a:bodyPr>
          <a:lstStyle/>
          <a:p>
            <a:r>
              <a:rPr lang="en-GB" sz="4400" dirty="0">
                <a:solidFill>
                  <a:schemeClr val="bg1"/>
                </a:solidFill>
                <a:latin typeface="Bahnschrift SemiBold" panose="020B0502040204020203" pitchFamily="34" charset="0"/>
                <a:ea typeface="Anonymice Powerline" panose="02060609030202000504" pitchFamily="49" charset="0"/>
              </a:rPr>
              <a:t>$ Contents</a:t>
            </a:r>
          </a:p>
        </p:txBody>
      </p:sp>
      <p:sp>
        <p:nvSpPr>
          <p:cNvPr id="3" name="Subtitle 2">
            <a:extLst>
              <a:ext uri="{FF2B5EF4-FFF2-40B4-BE49-F238E27FC236}">
                <a16:creationId xmlns:a16="http://schemas.microsoft.com/office/drawing/2014/main" id="{60F6F652-25F2-4CB1-B4CD-94E9F4668C2C}"/>
              </a:ext>
            </a:extLst>
          </p:cNvPr>
          <p:cNvSpPr>
            <a:spLocks noGrp="1"/>
          </p:cNvSpPr>
          <p:nvPr>
            <p:ph idx="1"/>
          </p:nvPr>
        </p:nvSpPr>
        <p:spPr>
          <a:xfrm>
            <a:off x="839788" y="1280824"/>
            <a:ext cx="3932237" cy="4873625"/>
          </a:xfrm>
          <a:solidFill>
            <a:srgbClr val="07CBCF">
              <a:alpha val="26000"/>
            </a:srgbClr>
          </a:solidFill>
          <a:ln>
            <a:noFill/>
          </a:ln>
        </p:spPr>
        <p:txBody>
          <a:bodyPr>
            <a:normAutofit fontScale="92500" lnSpcReduction="10000"/>
          </a:bodyPr>
          <a:lstStyle/>
          <a:p>
            <a:r>
              <a:rPr lang="en-GB" sz="1600" dirty="0">
                <a:solidFill>
                  <a:schemeClr val="bg1"/>
                </a:solidFill>
                <a:latin typeface="Bahnschrift SemiBold" panose="020B0502040204020203" pitchFamily="34" charset="0"/>
                <a:ea typeface="Anonymice Powerline" panose="02060609030202000504" pitchFamily="49" charset="0"/>
              </a:rPr>
              <a:t>Quick glimpse of daily routines of RE</a:t>
            </a:r>
          </a:p>
          <a:p>
            <a:r>
              <a:rPr lang="en-GB" sz="1600" dirty="0">
                <a:solidFill>
                  <a:schemeClr val="bg1"/>
                </a:solidFill>
                <a:latin typeface="Bahnschrift SemiBold" panose="020B0502040204020203" pitchFamily="34" charset="0"/>
                <a:ea typeface="Anonymice Powerline" panose="02060609030202000504" pitchFamily="49" charset="0"/>
              </a:rPr>
              <a:t>Tool-Assisted </a:t>
            </a:r>
            <a:r>
              <a:rPr lang="en-GB" sz="1600" dirty="0" err="1">
                <a:solidFill>
                  <a:schemeClr val="bg1"/>
                </a:solidFill>
                <a:latin typeface="Bahnschrift SemiBold" panose="020B0502040204020203" pitchFamily="34" charset="0"/>
                <a:ea typeface="Anonymice Powerline" panose="02060609030202000504" pitchFamily="49" charset="0"/>
              </a:rPr>
              <a:t>Superplay</a:t>
            </a:r>
            <a:r>
              <a:rPr lang="en-GB" sz="1600" dirty="0">
                <a:solidFill>
                  <a:schemeClr val="bg1"/>
                </a:solidFill>
                <a:latin typeface="Bahnschrift SemiBold" panose="020B0502040204020203" pitchFamily="34" charset="0"/>
                <a:ea typeface="Anonymice Powerline" panose="02060609030202000504" pitchFamily="49" charset="0"/>
              </a:rPr>
              <a:t> (TAS)</a:t>
            </a:r>
          </a:p>
          <a:p>
            <a:r>
              <a:rPr lang="en-GB" sz="1600" dirty="0">
                <a:solidFill>
                  <a:schemeClr val="bg1"/>
                </a:solidFill>
                <a:latin typeface="Bahnschrift SemiBold" panose="020B0502040204020203" pitchFamily="34" charset="0"/>
                <a:ea typeface="Anonymice Powerline" panose="02060609030202000504" pitchFamily="49" charset="0"/>
              </a:rPr>
              <a:t>TAS Example 1:</a:t>
            </a:r>
          </a:p>
          <a:p>
            <a:pPr lvl="1">
              <a:lnSpc>
                <a:spcPct val="120000"/>
              </a:lnSpc>
            </a:pPr>
            <a:r>
              <a:rPr lang="en-GB" sz="1200" dirty="0">
                <a:solidFill>
                  <a:schemeClr val="bg1"/>
                </a:solidFill>
                <a:latin typeface="Bahnschrift SemiBold" panose="020B0502040204020203" pitchFamily="34" charset="0"/>
                <a:ea typeface="Anonymice Powerline" panose="02060609030202000504" pitchFamily="49" charset="0"/>
              </a:rPr>
              <a:t>CVE-2015-2797 experience without an </a:t>
            </a:r>
            <a:r>
              <a:rPr lang="en-GB" sz="1200" dirty="0" err="1">
                <a:solidFill>
                  <a:schemeClr val="bg1"/>
                </a:solidFill>
                <a:latin typeface="Bahnschrift SemiBold" panose="020B0502040204020203" pitchFamily="34" charset="0"/>
                <a:ea typeface="Anonymice Powerline" panose="02060609030202000504" pitchFamily="49" charset="0"/>
              </a:rPr>
              <a:t>Airties</a:t>
            </a:r>
            <a:r>
              <a:rPr lang="en-GB" sz="1200" dirty="0">
                <a:solidFill>
                  <a:schemeClr val="bg1"/>
                </a:solidFill>
                <a:latin typeface="Bahnschrift SemiBold" panose="020B0502040204020203" pitchFamily="34" charset="0"/>
                <a:ea typeface="Anonymice Powerline" panose="02060609030202000504" pitchFamily="49" charset="0"/>
              </a:rPr>
              <a:t> Modem</a:t>
            </a:r>
          </a:p>
          <a:p>
            <a:r>
              <a:rPr lang="en-GB" sz="1600" dirty="0">
                <a:solidFill>
                  <a:schemeClr val="bg1"/>
                </a:solidFill>
                <a:latin typeface="Bahnschrift SemiBold" panose="020B0502040204020203" pitchFamily="34" charset="0"/>
                <a:ea typeface="Anonymice Powerline" panose="02060609030202000504" pitchFamily="49" charset="0"/>
              </a:rPr>
              <a:t>TAS Example 2:</a:t>
            </a:r>
          </a:p>
          <a:p>
            <a:pPr lvl="1">
              <a:lnSpc>
                <a:spcPct val="120000"/>
              </a:lnSpc>
            </a:pPr>
            <a:r>
              <a:rPr lang="en-GB" sz="1200" dirty="0">
                <a:solidFill>
                  <a:schemeClr val="bg1"/>
                </a:solidFill>
                <a:latin typeface="Bahnschrift SemiBold" panose="020B0502040204020203" pitchFamily="34" charset="0"/>
                <a:ea typeface="Anonymice Powerline" panose="02060609030202000504" pitchFamily="49" charset="0"/>
              </a:rPr>
              <a:t>Emulating Huawei </a:t>
            </a:r>
            <a:r>
              <a:rPr lang="en-GB" sz="1200" dirty="0" err="1">
                <a:solidFill>
                  <a:schemeClr val="bg1"/>
                </a:solidFill>
                <a:latin typeface="Bahnschrift SemiBold" panose="020B0502040204020203" pitchFamily="34" charset="0"/>
                <a:ea typeface="Anonymice Powerline" panose="02060609030202000504" pitchFamily="49" charset="0"/>
              </a:rPr>
              <a:t>OptiXstar’s</a:t>
            </a:r>
            <a:r>
              <a:rPr lang="en-GB" sz="1200" dirty="0">
                <a:solidFill>
                  <a:schemeClr val="bg1"/>
                </a:solidFill>
                <a:latin typeface="Bahnschrift SemiBold" panose="020B0502040204020203" pitchFamily="34" charset="0"/>
                <a:ea typeface="Anonymice Powerline" panose="02060609030202000504" pitchFamily="49" charset="0"/>
              </a:rPr>
              <a:t> Encryption binary without a real Huawei ONT</a:t>
            </a:r>
            <a:endParaRPr lang="en-GB" sz="1600" dirty="0">
              <a:solidFill>
                <a:schemeClr val="bg1"/>
              </a:solidFill>
              <a:latin typeface="Bahnschrift SemiBold" panose="020B0502040204020203" pitchFamily="34" charset="0"/>
              <a:ea typeface="Anonymice Powerline" panose="02060609030202000504" pitchFamily="49" charset="0"/>
            </a:endParaRPr>
          </a:p>
          <a:p>
            <a:r>
              <a:rPr lang="en-GB" sz="1600" dirty="0">
                <a:solidFill>
                  <a:schemeClr val="bg1"/>
                </a:solidFill>
                <a:latin typeface="Bahnschrift SemiBold" panose="020B0502040204020203" pitchFamily="34" charset="0"/>
                <a:ea typeface="Anonymice Powerline" panose="02060609030202000504" pitchFamily="49" charset="0"/>
              </a:rPr>
              <a:t>TAS Example 3:</a:t>
            </a:r>
          </a:p>
          <a:p>
            <a:pPr lvl="1">
              <a:lnSpc>
                <a:spcPct val="120000"/>
              </a:lnSpc>
            </a:pPr>
            <a:r>
              <a:rPr lang="en-GB" sz="1200" dirty="0">
                <a:solidFill>
                  <a:schemeClr val="bg1"/>
                </a:solidFill>
                <a:latin typeface="Bahnschrift SemiBold" panose="020B0502040204020203" pitchFamily="34" charset="0"/>
                <a:ea typeface="Anonymice Powerline" panose="02060609030202000504" pitchFamily="49" charset="0"/>
              </a:rPr>
              <a:t>A dynamic analysis of a </a:t>
            </a:r>
            <a:r>
              <a:rPr lang="en-GB" sz="1200" dirty="0" err="1">
                <a:solidFill>
                  <a:schemeClr val="bg1"/>
                </a:solidFill>
                <a:latin typeface="Bahnschrift SemiBold" panose="020B0502040204020203" pitchFamily="34" charset="0"/>
                <a:ea typeface="Anonymice Powerline" panose="02060609030202000504" pitchFamily="49" charset="0"/>
              </a:rPr>
              <a:t>msfvenom</a:t>
            </a:r>
            <a:r>
              <a:rPr lang="en-GB" sz="1200" dirty="0">
                <a:solidFill>
                  <a:schemeClr val="bg1"/>
                </a:solidFill>
                <a:latin typeface="Bahnschrift SemiBold" panose="020B0502040204020203" pitchFamily="34" charset="0"/>
                <a:ea typeface="Anonymice Powerline" panose="02060609030202000504" pitchFamily="49" charset="0"/>
              </a:rPr>
              <a:t> payload</a:t>
            </a:r>
          </a:p>
          <a:p>
            <a:r>
              <a:rPr lang="en-GB" sz="1600" dirty="0">
                <a:solidFill>
                  <a:schemeClr val="bg1"/>
                </a:solidFill>
                <a:latin typeface="Bahnschrift SemiBold" panose="020B0502040204020203" pitchFamily="34" charset="0"/>
                <a:ea typeface="Anonymice Powerline" panose="02060609030202000504" pitchFamily="49" charset="0"/>
              </a:rPr>
              <a:t>Fuzzing</a:t>
            </a:r>
          </a:p>
          <a:p>
            <a:r>
              <a:rPr lang="en-GB" sz="1600" dirty="0">
                <a:solidFill>
                  <a:schemeClr val="bg1"/>
                </a:solidFill>
                <a:latin typeface="Bahnschrift SemiBold" panose="020B0502040204020203" pitchFamily="34" charset="0"/>
                <a:ea typeface="Anonymice Powerline" panose="02060609030202000504" pitchFamily="49" charset="0"/>
              </a:rPr>
              <a:t>Fuzzing Campaign Example 1:</a:t>
            </a:r>
          </a:p>
          <a:p>
            <a:pPr lvl="1"/>
            <a:r>
              <a:rPr lang="en-GB" sz="1200" dirty="0">
                <a:solidFill>
                  <a:schemeClr val="bg1"/>
                </a:solidFill>
                <a:latin typeface="Bahnschrift SemiBold" panose="020B0502040204020203" pitchFamily="34" charset="0"/>
                <a:ea typeface="Anonymice Powerline" panose="02060609030202000504" pitchFamily="49" charset="0"/>
              </a:rPr>
              <a:t>A simple harness for a EEG, EMG, ECG biosensors library.</a:t>
            </a:r>
          </a:p>
          <a:p>
            <a:r>
              <a:rPr lang="en-GB" sz="1600" dirty="0">
                <a:solidFill>
                  <a:schemeClr val="bg1"/>
                </a:solidFill>
                <a:latin typeface="Bahnschrift SemiBold" panose="020B0502040204020203" pitchFamily="34" charset="0"/>
                <a:ea typeface="Anonymice Powerline" panose="02060609030202000504" pitchFamily="49" charset="0"/>
              </a:rPr>
              <a:t>Fuzzing Campaign Example 2:</a:t>
            </a:r>
          </a:p>
          <a:p>
            <a:pPr lvl="1"/>
            <a:r>
              <a:rPr lang="en-GB" sz="1200" dirty="0">
                <a:solidFill>
                  <a:schemeClr val="bg1"/>
                </a:solidFill>
                <a:latin typeface="Bahnschrift SemiBold" panose="020B0502040204020203" pitchFamily="34" charset="0"/>
                <a:ea typeface="Anonymice Powerline" panose="02060609030202000504" pitchFamily="49" charset="0"/>
              </a:rPr>
              <a:t>Fuzzing ELF Parsers with a custom mutator</a:t>
            </a:r>
          </a:p>
          <a:p>
            <a:r>
              <a:rPr lang="en-GB" sz="1600" dirty="0">
                <a:solidFill>
                  <a:schemeClr val="bg1"/>
                </a:solidFill>
                <a:latin typeface="Bahnschrift SemiBold" panose="020B0502040204020203" pitchFamily="34" charset="0"/>
                <a:ea typeface="Anonymice Powerline" panose="02060609030202000504" pitchFamily="49" charset="0"/>
              </a:rPr>
              <a:t>Fuzzing Campaign Example 3:</a:t>
            </a:r>
          </a:p>
          <a:p>
            <a:pPr lvl="1"/>
            <a:r>
              <a:rPr lang="en-GB" sz="1200" dirty="0">
                <a:solidFill>
                  <a:schemeClr val="bg1"/>
                </a:solidFill>
                <a:latin typeface="Bahnschrift SemiBold" panose="020B0502040204020203" pitchFamily="34" charset="0"/>
                <a:ea typeface="Anonymice Powerline" panose="02060609030202000504" pitchFamily="49" charset="0"/>
              </a:rPr>
              <a:t>Fuzzing complex Instant Messaging Applications’ data structures via Structure-Aware Fuzzing</a:t>
            </a:r>
          </a:p>
        </p:txBody>
      </p:sp>
      <p:pic>
        <p:nvPicPr>
          <p:cNvPr id="6" name="Picture 5">
            <a:extLst>
              <a:ext uri="{FF2B5EF4-FFF2-40B4-BE49-F238E27FC236}">
                <a16:creationId xmlns:a16="http://schemas.microsoft.com/office/drawing/2014/main" id="{59EE3C72-BFCC-4D44-A631-0D267C77F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484" y="796636"/>
            <a:ext cx="2349115" cy="1761836"/>
          </a:xfrm>
          <a:prstGeom prst="rect">
            <a:avLst/>
          </a:prstGeom>
        </p:spPr>
      </p:pic>
      <p:pic>
        <p:nvPicPr>
          <p:cNvPr id="8" name="Picture 7">
            <a:extLst>
              <a:ext uri="{FF2B5EF4-FFF2-40B4-BE49-F238E27FC236}">
                <a16:creationId xmlns:a16="http://schemas.microsoft.com/office/drawing/2014/main" id="{2328C11E-DCCF-4BDD-8301-754A882E28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9163" y="1239269"/>
            <a:ext cx="2337487" cy="1761837"/>
          </a:xfrm>
          <a:prstGeom prst="rect">
            <a:avLst/>
          </a:prstGeom>
        </p:spPr>
      </p:pic>
      <p:pic>
        <p:nvPicPr>
          <p:cNvPr id="14" name="Picture 13">
            <a:extLst>
              <a:ext uri="{FF2B5EF4-FFF2-40B4-BE49-F238E27FC236}">
                <a16:creationId xmlns:a16="http://schemas.microsoft.com/office/drawing/2014/main" id="{48E92A5C-3666-44DE-A6DC-AB9ED032BCBA}"/>
              </a:ext>
            </a:extLst>
          </p:cNvPr>
          <p:cNvPicPr>
            <a:picLocks noChangeAspect="1"/>
          </p:cNvPicPr>
          <p:nvPr/>
        </p:nvPicPr>
        <p:blipFill>
          <a:blip r:embed="rId6"/>
          <a:stretch>
            <a:fillRect/>
          </a:stretch>
        </p:blipFill>
        <p:spPr>
          <a:xfrm>
            <a:off x="6263798" y="1750442"/>
            <a:ext cx="2346796" cy="2009789"/>
          </a:xfrm>
          <a:prstGeom prst="rect">
            <a:avLst/>
          </a:prstGeom>
        </p:spPr>
      </p:pic>
      <p:pic>
        <p:nvPicPr>
          <p:cNvPr id="18" name="Picture 17">
            <a:extLst>
              <a:ext uri="{FF2B5EF4-FFF2-40B4-BE49-F238E27FC236}">
                <a16:creationId xmlns:a16="http://schemas.microsoft.com/office/drawing/2014/main" id="{D6D5E239-9475-4375-BEF4-6CFAA7A145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313" y="2605539"/>
            <a:ext cx="2415129" cy="1813479"/>
          </a:xfrm>
          <a:prstGeom prst="rect">
            <a:avLst/>
          </a:prstGeom>
        </p:spPr>
      </p:pic>
      <p:pic>
        <p:nvPicPr>
          <p:cNvPr id="22" name="Picture 21">
            <a:extLst>
              <a:ext uri="{FF2B5EF4-FFF2-40B4-BE49-F238E27FC236}">
                <a16:creationId xmlns:a16="http://schemas.microsoft.com/office/drawing/2014/main" id="{86AF0C0A-E81D-47F5-A8DA-59450D3AAD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9359" y="3387607"/>
            <a:ext cx="2415129" cy="1761837"/>
          </a:xfrm>
          <a:prstGeom prst="rect">
            <a:avLst/>
          </a:prstGeom>
        </p:spPr>
      </p:pic>
      <p:pic>
        <p:nvPicPr>
          <p:cNvPr id="26" name="Picture 25">
            <a:extLst>
              <a:ext uri="{FF2B5EF4-FFF2-40B4-BE49-F238E27FC236}">
                <a16:creationId xmlns:a16="http://schemas.microsoft.com/office/drawing/2014/main" id="{4190AC2B-A872-4454-943C-9B66EBCF81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4878" y="3931424"/>
            <a:ext cx="2591656" cy="2051831"/>
          </a:xfrm>
          <a:prstGeom prst="rect">
            <a:avLst/>
          </a:prstGeom>
        </p:spPr>
      </p:pic>
    </p:spTree>
    <p:extLst>
      <p:ext uri="{BB962C8B-B14F-4D97-AF65-F5344CB8AC3E}">
        <p14:creationId xmlns:p14="http://schemas.microsoft.com/office/powerpoint/2010/main" val="2341658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pic>
        <p:nvPicPr>
          <p:cNvPr id="4" name="Picture 3" descr="Taken from Techniques for fuzz testing by Samuele Resca ">
            <a:extLst>
              <a:ext uri="{FF2B5EF4-FFF2-40B4-BE49-F238E27FC236}">
                <a16:creationId xmlns:a16="http://schemas.microsoft.com/office/drawing/2014/main" id="{AD21CD1B-ABF0-445D-B715-55738846B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715" y="2463380"/>
            <a:ext cx="8546570" cy="2757412"/>
          </a:xfrm>
          <a:prstGeom prst="rect">
            <a:avLst/>
          </a:prstGeom>
        </p:spPr>
      </p:pic>
    </p:spTree>
    <p:extLst>
      <p:ext uri="{BB962C8B-B14F-4D97-AF65-F5344CB8AC3E}">
        <p14:creationId xmlns:p14="http://schemas.microsoft.com/office/powerpoint/2010/main" val="4150264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sz="4400" dirty="0" err="1">
                <a:solidFill>
                  <a:schemeClr val="bg1"/>
                </a:solidFill>
                <a:latin typeface="Bahnschrift SemiBold" panose="020B0502040204020203" pitchFamily="34" charset="0"/>
                <a:ea typeface="Anonymice Powerline" panose="02060609030202000504" pitchFamily="49" charset="0"/>
              </a:rPr>
              <a:t>Brainflow</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5181600" cy="4351338"/>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err="1">
                <a:solidFill>
                  <a:schemeClr val="bg1"/>
                </a:solidFill>
                <a:latin typeface="Bahnschrift SemiBold" panose="020B0502040204020203" pitchFamily="34" charset="0"/>
              </a:rPr>
              <a:t>BrainFlow</a:t>
            </a:r>
            <a:r>
              <a:rPr lang="en-US" sz="1200" dirty="0">
                <a:solidFill>
                  <a:schemeClr val="bg1"/>
                </a:solidFill>
                <a:latin typeface="Bahnschrift SemiBold" panose="020B0502040204020203" pitchFamily="34" charset="0"/>
              </a:rPr>
              <a:t> is a library intended to obtain, parse and analyze EEG, EMG, ECG, and other kinds of data from biosensors.</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4" name="Picture 3">
            <a:extLst>
              <a:ext uri="{FF2B5EF4-FFF2-40B4-BE49-F238E27FC236}">
                <a16:creationId xmlns:a16="http://schemas.microsoft.com/office/drawing/2014/main" id="{CE85C791-A656-4E71-A4A9-6C5F67A19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685" y="513620"/>
            <a:ext cx="2571428" cy="1028571"/>
          </a:xfrm>
          <a:prstGeom prst="rect">
            <a:avLst/>
          </a:prstGeom>
        </p:spPr>
      </p:pic>
      <p:pic>
        <p:nvPicPr>
          <p:cNvPr id="9" name="Picture 8">
            <a:extLst>
              <a:ext uri="{FF2B5EF4-FFF2-40B4-BE49-F238E27FC236}">
                <a16:creationId xmlns:a16="http://schemas.microsoft.com/office/drawing/2014/main" id="{ABC912F2-9D0F-4E13-897C-2D24BFD8AFBD}"/>
              </a:ext>
            </a:extLst>
          </p:cNvPr>
          <p:cNvPicPr>
            <a:picLocks noChangeAspect="1"/>
          </p:cNvPicPr>
          <p:nvPr/>
        </p:nvPicPr>
        <p:blipFill>
          <a:blip r:embed="rId5"/>
          <a:stretch>
            <a:fillRect/>
          </a:stretch>
        </p:blipFill>
        <p:spPr>
          <a:xfrm>
            <a:off x="6172202" y="1839183"/>
            <a:ext cx="5181597" cy="4148667"/>
          </a:xfrm>
          <a:prstGeom prst="rect">
            <a:avLst/>
          </a:prstGeom>
        </p:spPr>
      </p:pic>
      <p:pic>
        <p:nvPicPr>
          <p:cNvPr id="13" name="Picture 12">
            <a:extLst>
              <a:ext uri="{FF2B5EF4-FFF2-40B4-BE49-F238E27FC236}">
                <a16:creationId xmlns:a16="http://schemas.microsoft.com/office/drawing/2014/main" id="{895A1C3D-283F-4DE2-947D-161E9AB481AB}"/>
              </a:ext>
            </a:extLst>
          </p:cNvPr>
          <p:cNvPicPr>
            <a:picLocks noChangeAspect="1"/>
          </p:cNvPicPr>
          <p:nvPr/>
        </p:nvPicPr>
        <p:blipFill>
          <a:blip r:embed="rId6"/>
          <a:stretch>
            <a:fillRect/>
          </a:stretch>
        </p:blipFill>
        <p:spPr>
          <a:xfrm>
            <a:off x="924059" y="3242734"/>
            <a:ext cx="5009879" cy="2838250"/>
          </a:xfrm>
          <a:prstGeom prst="rect">
            <a:avLst/>
          </a:prstGeom>
        </p:spPr>
      </p:pic>
      <p:cxnSp>
        <p:nvCxnSpPr>
          <p:cNvPr id="16" name="Straight Arrow Connector 15">
            <a:extLst>
              <a:ext uri="{FF2B5EF4-FFF2-40B4-BE49-F238E27FC236}">
                <a16:creationId xmlns:a16="http://schemas.microsoft.com/office/drawing/2014/main" id="{87632B25-0FA0-4193-A3B0-FA9B7B9E90DC}"/>
              </a:ext>
            </a:extLst>
          </p:cNvPr>
          <p:cNvCxnSpPr/>
          <p:nvPr/>
        </p:nvCxnSpPr>
        <p:spPr>
          <a:xfrm flipH="1">
            <a:off x="4639733" y="4001294"/>
            <a:ext cx="193886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4E8508B8-3BBC-4AD3-A191-6517EAD0F3B4}"/>
              </a:ext>
            </a:extLst>
          </p:cNvPr>
          <p:cNvSpPr txBox="1"/>
          <p:nvPr/>
        </p:nvSpPr>
        <p:spPr>
          <a:xfrm>
            <a:off x="3236664" y="3631962"/>
            <a:ext cx="2783134" cy="369332"/>
          </a:xfrm>
          <a:prstGeom prst="rect">
            <a:avLst/>
          </a:prstGeom>
          <a:noFill/>
        </p:spPr>
        <p:txBody>
          <a:bodyPr wrap="none" rtlCol="0">
            <a:spAutoFit/>
          </a:bodyPr>
          <a:lstStyle/>
          <a:p>
            <a:r>
              <a:rPr lang="en-GB" dirty="0">
                <a:solidFill>
                  <a:schemeClr val="bg1"/>
                </a:solidFill>
                <a:latin typeface="Bahnschrift SemiBold" panose="020B0502040204020203" pitchFamily="34" charset="0"/>
              </a:rPr>
              <a:t>Transfer into this version</a:t>
            </a:r>
          </a:p>
        </p:txBody>
      </p:sp>
      <p:sp>
        <p:nvSpPr>
          <p:cNvPr id="19" name="Rectangle 18">
            <a:extLst>
              <a:ext uri="{FF2B5EF4-FFF2-40B4-BE49-F238E27FC236}">
                <a16:creationId xmlns:a16="http://schemas.microsoft.com/office/drawing/2014/main" id="{0E86B968-6789-4381-B437-DB5FCD4046EE}"/>
              </a:ext>
            </a:extLst>
          </p:cNvPr>
          <p:cNvSpPr/>
          <p:nvPr/>
        </p:nvSpPr>
        <p:spPr>
          <a:xfrm>
            <a:off x="5317067" y="4351867"/>
            <a:ext cx="616871" cy="338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F8C8E989-4BE8-4CAA-99B3-913BCCF44FB8}"/>
              </a:ext>
            </a:extLst>
          </p:cNvPr>
          <p:cNvSpPr/>
          <p:nvPr/>
        </p:nvSpPr>
        <p:spPr>
          <a:xfrm>
            <a:off x="10498667" y="4001294"/>
            <a:ext cx="855132" cy="248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488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sz="4400" dirty="0" err="1">
                <a:solidFill>
                  <a:schemeClr val="bg1"/>
                </a:solidFill>
                <a:latin typeface="Bahnschrift SemiBold" panose="020B0502040204020203" pitchFamily="34" charset="0"/>
                <a:ea typeface="Anonymice Powerline" panose="02060609030202000504" pitchFamily="49" charset="0"/>
              </a:rPr>
              <a:t>Brainflow</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pic>
        <p:nvPicPr>
          <p:cNvPr id="4" name="Picture 3">
            <a:extLst>
              <a:ext uri="{FF2B5EF4-FFF2-40B4-BE49-F238E27FC236}">
                <a16:creationId xmlns:a16="http://schemas.microsoft.com/office/drawing/2014/main" id="{CE85C791-A656-4E71-A4A9-6C5F67A19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685" y="513620"/>
            <a:ext cx="2571428" cy="1028571"/>
          </a:xfrm>
          <a:prstGeom prst="rect">
            <a:avLst/>
          </a:prstGeom>
        </p:spPr>
      </p:pic>
      <p:pic>
        <p:nvPicPr>
          <p:cNvPr id="6" name="Picture 5">
            <a:extLst>
              <a:ext uri="{FF2B5EF4-FFF2-40B4-BE49-F238E27FC236}">
                <a16:creationId xmlns:a16="http://schemas.microsoft.com/office/drawing/2014/main" id="{6D590BE9-3A1D-4C17-A1D6-CC4D89BED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2288" y="1965491"/>
            <a:ext cx="6947424" cy="4378889"/>
          </a:xfrm>
          <a:prstGeom prst="rect">
            <a:avLst/>
          </a:prstGeom>
        </p:spPr>
      </p:pic>
    </p:spTree>
    <p:extLst>
      <p:ext uri="{BB962C8B-B14F-4D97-AF65-F5344CB8AC3E}">
        <p14:creationId xmlns:p14="http://schemas.microsoft.com/office/powerpoint/2010/main" val="4048740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sz="4400" dirty="0" err="1">
                <a:solidFill>
                  <a:schemeClr val="bg1"/>
                </a:solidFill>
                <a:latin typeface="Bahnschrift SemiBold" panose="020B0502040204020203" pitchFamily="34" charset="0"/>
                <a:ea typeface="Anonymice Powerline" panose="02060609030202000504" pitchFamily="49" charset="0"/>
              </a:rPr>
              <a:t>Brainflow</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pic>
        <p:nvPicPr>
          <p:cNvPr id="4" name="Picture 3">
            <a:extLst>
              <a:ext uri="{FF2B5EF4-FFF2-40B4-BE49-F238E27FC236}">
                <a16:creationId xmlns:a16="http://schemas.microsoft.com/office/drawing/2014/main" id="{CE85C791-A656-4E71-A4A9-6C5F67A197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685" y="513620"/>
            <a:ext cx="2571428" cy="1028571"/>
          </a:xfrm>
          <a:prstGeom prst="rect">
            <a:avLst/>
          </a:prstGeom>
        </p:spPr>
      </p:pic>
      <p:pic>
        <p:nvPicPr>
          <p:cNvPr id="7" name="Picture 6">
            <a:extLst>
              <a:ext uri="{FF2B5EF4-FFF2-40B4-BE49-F238E27FC236}">
                <a16:creationId xmlns:a16="http://schemas.microsoft.com/office/drawing/2014/main" id="{95267431-61FF-486D-AFA8-4E9A5D7125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800" y="1839183"/>
            <a:ext cx="8957732" cy="4928873"/>
          </a:xfrm>
          <a:prstGeom prst="rect">
            <a:avLst/>
          </a:prstGeom>
        </p:spPr>
      </p:pic>
    </p:spTree>
    <p:extLst>
      <p:ext uri="{BB962C8B-B14F-4D97-AF65-F5344CB8AC3E}">
        <p14:creationId xmlns:p14="http://schemas.microsoft.com/office/powerpoint/2010/main" val="4160986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ELF Parsers</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5181600" cy="4351338"/>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Bahnschrift SemiBold" panose="020B0502040204020203" pitchFamily="34" charset="0"/>
              </a:rPr>
              <a:t>Custom mutators help researchers to reach out more edges and code coverage. If your target is expecting more structured input, randomly mutated inputs will not help you to go through into code base.</a:t>
            </a:r>
          </a:p>
          <a:p>
            <a:endParaRPr lang="en-US" sz="2000" dirty="0">
              <a:solidFill>
                <a:schemeClr val="bg1"/>
              </a:solidFill>
              <a:latin typeface="Bahnschrift SemiBold" panose="020B0502040204020203" pitchFamily="34" charset="0"/>
            </a:endParaRPr>
          </a:p>
          <a:p>
            <a:pPr marL="342900" indent="-342900">
              <a:buFont typeface="Arial" panose="020B0604020202020204" pitchFamily="34" charset="0"/>
              <a:buChar char="•"/>
            </a:pPr>
            <a:r>
              <a:rPr lang="en-US" sz="2000" dirty="0">
                <a:solidFill>
                  <a:schemeClr val="bg1"/>
                </a:solidFill>
                <a:latin typeface="Bahnschrift SemiBold" panose="020B0502040204020203" pitchFamily="34" charset="0"/>
              </a:rPr>
              <a:t>https://tmpout.sh/3/09.html</a:t>
            </a:r>
          </a:p>
          <a:p>
            <a:pPr marL="342900" indent="-342900">
              <a:buFont typeface="Arial" panose="020B0604020202020204" pitchFamily="34" charset="0"/>
              <a:buChar char="•"/>
            </a:pPr>
            <a:r>
              <a:rPr lang="en-US" sz="2000" dirty="0">
                <a:solidFill>
                  <a:schemeClr val="bg1"/>
                </a:solidFill>
                <a:latin typeface="Bahnschrift SemiBold" panose="020B0502040204020203" pitchFamily="34" charset="0"/>
              </a:rPr>
              <a:t>https://github.com/echel0nn/golfuzz</a:t>
            </a:r>
          </a:p>
          <a:p>
            <a:pPr marL="342900" indent="-342900">
              <a:buFont typeface="Arial" panose="020B0604020202020204" pitchFamily="34" charset="0"/>
              <a:buChar char="•"/>
            </a:pPr>
            <a:endParaRPr lang="en-US" sz="2000" dirty="0">
              <a:solidFill>
                <a:schemeClr val="bg1"/>
              </a:solidFill>
              <a:latin typeface="Bahnschrift SemiBold" panose="020B0502040204020203" pitchFamily="34" charset="0"/>
            </a:endParaRPr>
          </a:p>
        </p:txBody>
      </p:sp>
      <p:pic>
        <p:nvPicPr>
          <p:cNvPr id="8" name="Picture 7">
            <a:extLst>
              <a:ext uri="{FF2B5EF4-FFF2-40B4-BE49-F238E27FC236}">
                <a16:creationId xmlns:a16="http://schemas.microsoft.com/office/drawing/2014/main" id="{F392FC69-21DB-469B-B27B-5DBF70659FD7}"/>
              </a:ext>
            </a:extLst>
          </p:cNvPr>
          <p:cNvPicPr>
            <a:picLocks noChangeAspect="1"/>
          </p:cNvPicPr>
          <p:nvPr/>
        </p:nvPicPr>
        <p:blipFill>
          <a:blip r:embed="rId4"/>
          <a:stretch>
            <a:fillRect/>
          </a:stretch>
        </p:blipFill>
        <p:spPr>
          <a:xfrm>
            <a:off x="838199" y="4584957"/>
            <a:ext cx="5181600" cy="1592006"/>
          </a:xfrm>
          <a:prstGeom prst="rect">
            <a:avLst/>
          </a:prstGeom>
        </p:spPr>
      </p:pic>
      <p:pic>
        <p:nvPicPr>
          <p:cNvPr id="15" name="Picture 14">
            <a:extLst>
              <a:ext uri="{FF2B5EF4-FFF2-40B4-BE49-F238E27FC236}">
                <a16:creationId xmlns:a16="http://schemas.microsoft.com/office/drawing/2014/main" id="{EFCAAFDA-C3A9-4374-8378-B51D03DD8BC3}"/>
              </a:ext>
            </a:extLst>
          </p:cNvPr>
          <p:cNvPicPr>
            <a:picLocks noChangeAspect="1"/>
          </p:cNvPicPr>
          <p:nvPr/>
        </p:nvPicPr>
        <p:blipFill>
          <a:blip r:embed="rId5"/>
          <a:stretch>
            <a:fillRect/>
          </a:stretch>
        </p:blipFill>
        <p:spPr>
          <a:xfrm>
            <a:off x="7108014" y="1825625"/>
            <a:ext cx="4245786" cy="4800600"/>
          </a:xfrm>
          <a:prstGeom prst="rect">
            <a:avLst/>
          </a:prstGeom>
        </p:spPr>
      </p:pic>
    </p:spTree>
    <p:extLst>
      <p:ext uri="{BB962C8B-B14F-4D97-AF65-F5344CB8AC3E}">
        <p14:creationId xmlns:p14="http://schemas.microsoft.com/office/powerpoint/2010/main" val="1003048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dirty="0">
                <a:solidFill>
                  <a:schemeClr val="bg1"/>
                </a:solidFill>
                <a:latin typeface="Bahnschrift SemiBold" panose="020B0502040204020203" pitchFamily="34" charset="0"/>
                <a:ea typeface="Anonymice Powerline" panose="02060609030202000504" pitchFamily="49" charset="0"/>
              </a:rPr>
              <a:t>Telegram</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5181600" cy="4351338"/>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bg1"/>
                </a:solidFill>
                <a:latin typeface="Bahnschrift SemiBold" panose="020B0502040204020203" pitchFamily="34" charset="0"/>
              </a:rPr>
              <a:t>This example is a vector based animation renderer library, which is also used in Telegram application.</a:t>
            </a:r>
          </a:p>
          <a:p>
            <a:endParaRPr lang="en-US" sz="2000" dirty="0">
              <a:solidFill>
                <a:schemeClr val="bg1"/>
              </a:solidFill>
              <a:latin typeface="Bahnschrift SemiBold" panose="020B0502040204020203" pitchFamily="34" charset="0"/>
            </a:endParaRPr>
          </a:p>
          <a:p>
            <a:r>
              <a:rPr lang="en-US" sz="2000" dirty="0">
                <a:solidFill>
                  <a:schemeClr val="bg1"/>
                </a:solidFill>
                <a:latin typeface="Bahnschrift SemiBold" panose="020B0502040204020203" pitchFamily="34" charset="0"/>
              </a:rPr>
              <a:t>Structure-Aware Fuzzing is way-to-go strategy choice to fuzz big projects.</a:t>
            </a:r>
          </a:p>
        </p:txBody>
      </p:sp>
      <p:pic>
        <p:nvPicPr>
          <p:cNvPr id="4" name="Picture 3">
            <a:extLst>
              <a:ext uri="{FF2B5EF4-FFF2-40B4-BE49-F238E27FC236}">
                <a16:creationId xmlns:a16="http://schemas.microsoft.com/office/drawing/2014/main" id="{EC5A3CD2-AB85-40BF-96BB-54D6754F5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8236" y="365125"/>
            <a:ext cx="1325564" cy="1325564"/>
          </a:xfrm>
          <a:prstGeom prst="rect">
            <a:avLst/>
          </a:prstGeom>
        </p:spPr>
      </p:pic>
      <p:pic>
        <p:nvPicPr>
          <p:cNvPr id="7" name="Picture 6">
            <a:extLst>
              <a:ext uri="{FF2B5EF4-FFF2-40B4-BE49-F238E27FC236}">
                <a16:creationId xmlns:a16="http://schemas.microsoft.com/office/drawing/2014/main" id="{6B1E6C16-7EC4-4ABE-ACD5-F4A47FAC7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0833" y="1825625"/>
            <a:ext cx="3429000" cy="3429000"/>
          </a:xfrm>
          <a:prstGeom prst="rect">
            <a:avLst/>
          </a:prstGeom>
        </p:spPr>
      </p:pic>
    </p:spTree>
    <p:extLst>
      <p:ext uri="{BB962C8B-B14F-4D97-AF65-F5344CB8AC3E}">
        <p14:creationId xmlns:p14="http://schemas.microsoft.com/office/powerpoint/2010/main" val="3405723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dirty="0">
                <a:solidFill>
                  <a:schemeClr val="bg1"/>
                </a:solidFill>
                <a:latin typeface="Bahnschrift SemiBold" panose="020B0502040204020203" pitchFamily="34" charset="0"/>
                <a:ea typeface="Anonymice Powerline" panose="02060609030202000504" pitchFamily="49" charset="0"/>
              </a:rPr>
              <a:t>Telegram</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10515600" cy="697442"/>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Bahnschrift SemiBold" panose="020B0502040204020203" pitchFamily="34" charset="0"/>
              </a:rPr>
              <a:t>Finding the best suitable function</a:t>
            </a:r>
          </a:p>
        </p:txBody>
      </p:sp>
      <p:pic>
        <p:nvPicPr>
          <p:cNvPr id="4" name="Picture 3">
            <a:extLst>
              <a:ext uri="{FF2B5EF4-FFF2-40B4-BE49-F238E27FC236}">
                <a16:creationId xmlns:a16="http://schemas.microsoft.com/office/drawing/2014/main" id="{EC5A3CD2-AB85-40BF-96BB-54D6754F5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8236" y="365125"/>
            <a:ext cx="1325564" cy="1325564"/>
          </a:xfrm>
          <a:prstGeom prst="rect">
            <a:avLst/>
          </a:prstGeom>
        </p:spPr>
      </p:pic>
      <p:pic>
        <p:nvPicPr>
          <p:cNvPr id="6" name="Picture 5">
            <a:extLst>
              <a:ext uri="{FF2B5EF4-FFF2-40B4-BE49-F238E27FC236}">
                <a16:creationId xmlns:a16="http://schemas.microsoft.com/office/drawing/2014/main" id="{490E530D-B123-4BB5-B77C-DB2091A54523}"/>
              </a:ext>
            </a:extLst>
          </p:cNvPr>
          <p:cNvPicPr>
            <a:picLocks noChangeAspect="1"/>
          </p:cNvPicPr>
          <p:nvPr/>
        </p:nvPicPr>
        <p:blipFill>
          <a:blip r:embed="rId5"/>
          <a:stretch>
            <a:fillRect/>
          </a:stretch>
        </p:blipFill>
        <p:spPr>
          <a:xfrm>
            <a:off x="1094617" y="2819400"/>
            <a:ext cx="10002766" cy="1690867"/>
          </a:xfrm>
          <a:prstGeom prst="rect">
            <a:avLst/>
          </a:prstGeom>
        </p:spPr>
      </p:pic>
    </p:spTree>
    <p:extLst>
      <p:ext uri="{BB962C8B-B14F-4D97-AF65-F5344CB8AC3E}">
        <p14:creationId xmlns:p14="http://schemas.microsoft.com/office/powerpoint/2010/main" val="1371761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dirty="0">
                <a:solidFill>
                  <a:schemeClr val="bg1"/>
                </a:solidFill>
                <a:latin typeface="Bahnschrift SemiBold" panose="020B0502040204020203" pitchFamily="34" charset="0"/>
                <a:ea typeface="Anonymice Powerline" panose="02060609030202000504" pitchFamily="49" charset="0"/>
              </a:rPr>
              <a:t>Telegram</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10515600" cy="697442"/>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Bahnschrift SemiBold" panose="020B0502040204020203" pitchFamily="34" charset="0"/>
              </a:rPr>
              <a:t>Acceptable variables by </a:t>
            </a:r>
            <a:r>
              <a:rPr lang="en-US" sz="2000" dirty="0" err="1">
                <a:solidFill>
                  <a:schemeClr val="bg1"/>
                </a:solidFill>
                <a:latin typeface="Bahnschrift SemiBold" panose="020B0502040204020203" pitchFamily="34" charset="0"/>
              </a:rPr>
              <a:t>rlottie</a:t>
            </a:r>
            <a:r>
              <a:rPr lang="en-US" sz="2000" dirty="0">
                <a:solidFill>
                  <a:schemeClr val="bg1"/>
                </a:solidFill>
                <a:latin typeface="Bahnschrift SemiBold" panose="020B0502040204020203" pitchFamily="34" charset="0"/>
              </a:rPr>
              <a:t> library</a:t>
            </a:r>
          </a:p>
        </p:txBody>
      </p:sp>
      <p:pic>
        <p:nvPicPr>
          <p:cNvPr id="4" name="Picture 3">
            <a:extLst>
              <a:ext uri="{FF2B5EF4-FFF2-40B4-BE49-F238E27FC236}">
                <a16:creationId xmlns:a16="http://schemas.microsoft.com/office/drawing/2014/main" id="{EC5A3CD2-AB85-40BF-96BB-54D6754F5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8236" y="365125"/>
            <a:ext cx="1325564" cy="1325564"/>
          </a:xfrm>
          <a:prstGeom prst="rect">
            <a:avLst/>
          </a:prstGeom>
        </p:spPr>
      </p:pic>
      <p:pic>
        <p:nvPicPr>
          <p:cNvPr id="7" name="Picture 6">
            <a:extLst>
              <a:ext uri="{FF2B5EF4-FFF2-40B4-BE49-F238E27FC236}">
                <a16:creationId xmlns:a16="http://schemas.microsoft.com/office/drawing/2014/main" id="{69958F84-1EB4-4CD1-AF6E-19A46A6C79DB}"/>
              </a:ext>
            </a:extLst>
          </p:cNvPr>
          <p:cNvPicPr>
            <a:picLocks noChangeAspect="1"/>
          </p:cNvPicPr>
          <p:nvPr/>
        </p:nvPicPr>
        <p:blipFill>
          <a:blip r:embed="rId5"/>
          <a:stretch>
            <a:fillRect/>
          </a:stretch>
        </p:blipFill>
        <p:spPr>
          <a:xfrm>
            <a:off x="2048933" y="2658003"/>
            <a:ext cx="7890933" cy="3651810"/>
          </a:xfrm>
          <a:prstGeom prst="rect">
            <a:avLst/>
          </a:prstGeom>
        </p:spPr>
      </p:pic>
    </p:spTree>
    <p:extLst>
      <p:ext uri="{BB962C8B-B14F-4D97-AF65-F5344CB8AC3E}">
        <p14:creationId xmlns:p14="http://schemas.microsoft.com/office/powerpoint/2010/main" val="2236988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dirty="0">
                <a:solidFill>
                  <a:schemeClr val="bg1"/>
                </a:solidFill>
                <a:latin typeface="Bahnschrift SemiBold" panose="020B0502040204020203" pitchFamily="34" charset="0"/>
                <a:ea typeface="Anonymice Powerline" panose="02060609030202000504" pitchFamily="49" charset="0"/>
              </a:rPr>
              <a:t>Telegram</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10515600" cy="697442"/>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Bahnschrift SemiBold" panose="020B0502040204020203" pitchFamily="34" charset="0"/>
              </a:rPr>
              <a:t>What is </a:t>
            </a:r>
            <a:r>
              <a:rPr lang="en-US" sz="2000" dirty="0" err="1">
                <a:solidFill>
                  <a:schemeClr val="bg1"/>
                </a:solidFill>
                <a:latin typeface="Bahnschrift SemiBold" panose="020B0502040204020203" pitchFamily="34" charset="0"/>
              </a:rPr>
              <a:t>Protobuf</a:t>
            </a:r>
            <a:r>
              <a:rPr lang="en-US" sz="2000" dirty="0">
                <a:solidFill>
                  <a:schemeClr val="bg1"/>
                </a:solidFill>
                <a:latin typeface="Bahnschrift SemiBold" panose="020B0502040204020203" pitchFamily="34" charset="0"/>
              </a:rPr>
              <a:t>? (Protocol buffers)</a:t>
            </a:r>
          </a:p>
        </p:txBody>
      </p:sp>
      <p:pic>
        <p:nvPicPr>
          <p:cNvPr id="4" name="Picture 3">
            <a:extLst>
              <a:ext uri="{FF2B5EF4-FFF2-40B4-BE49-F238E27FC236}">
                <a16:creationId xmlns:a16="http://schemas.microsoft.com/office/drawing/2014/main" id="{EC5A3CD2-AB85-40BF-96BB-54D6754F5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8236" y="365125"/>
            <a:ext cx="1325564" cy="1325564"/>
          </a:xfrm>
          <a:prstGeom prst="rect">
            <a:avLst/>
          </a:prstGeom>
        </p:spPr>
      </p:pic>
      <p:pic>
        <p:nvPicPr>
          <p:cNvPr id="6" name="Picture 5">
            <a:extLst>
              <a:ext uri="{FF2B5EF4-FFF2-40B4-BE49-F238E27FC236}">
                <a16:creationId xmlns:a16="http://schemas.microsoft.com/office/drawing/2014/main" id="{C09DD87D-0204-4AA9-9150-33FA171E075F}"/>
              </a:ext>
            </a:extLst>
          </p:cNvPr>
          <p:cNvPicPr>
            <a:picLocks noChangeAspect="1"/>
          </p:cNvPicPr>
          <p:nvPr/>
        </p:nvPicPr>
        <p:blipFill>
          <a:blip r:embed="rId5"/>
          <a:stretch>
            <a:fillRect/>
          </a:stretch>
        </p:blipFill>
        <p:spPr>
          <a:xfrm>
            <a:off x="948266" y="2788728"/>
            <a:ext cx="10295466" cy="2110277"/>
          </a:xfrm>
          <a:prstGeom prst="rect">
            <a:avLst/>
          </a:prstGeom>
        </p:spPr>
      </p:pic>
    </p:spTree>
    <p:extLst>
      <p:ext uri="{BB962C8B-B14F-4D97-AF65-F5344CB8AC3E}">
        <p14:creationId xmlns:p14="http://schemas.microsoft.com/office/powerpoint/2010/main" val="3225582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dirty="0">
                <a:solidFill>
                  <a:schemeClr val="bg1"/>
                </a:solidFill>
                <a:latin typeface="Bahnschrift SemiBold" panose="020B0502040204020203" pitchFamily="34" charset="0"/>
                <a:ea typeface="Anonymice Powerline" panose="02060609030202000504" pitchFamily="49" charset="0"/>
              </a:rPr>
              <a:t>Telegram</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10515600" cy="697442"/>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Bahnschrift SemiBold" panose="020B0502040204020203" pitchFamily="34" charset="0"/>
              </a:rPr>
              <a:t>Let’s get lazy and ask </a:t>
            </a:r>
            <a:r>
              <a:rPr lang="en-US" sz="2000" dirty="0" err="1">
                <a:solidFill>
                  <a:schemeClr val="bg1"/>
                </a:solidFill>
                <a:latin typeface="Bahnschrift SemiBold" panose="020B0502040204020203" pitchFamily="34" charset="0"/>
              </a:rPr>
              <a:t>ChatGPT</a:t>
            </a:r>
            <a:r>
              <a:rPr lang="en-US" sz="2000" dirty="0">
                <a:solidFill>
                  <a:schemeClr val="bg1"/>
                </a:solidFill>
                <a:latin typeface="Bahnschrift SemiBold" panose="020B0502040204020203" pitchFamily="34" charset="0"/>
              </a:rPr>
              <a:t> to convert example JSON into </a:t>
            </a:r>
            <a:r>
              <a:rPr lang="en-US" sz="2000" dirty="0" err="1">
                <a:solidFill>
                  <a:schemeClr val="bg1"/>
                </a:solidFill>
                <a:latin typeface="Bahnschrift SemiBold" panose="020B0502040204020203" pitchFamily="34" charset="0"/>
              </a:rPr>
              <a:t>protobuf</a:t>
            </a:r>
            <a:r>
              <a:rPr lang="en-US" sz="2000" dirty="0">
                <a:solidFill>
                  <a:schemeClr val="bg1"/>
                </a:solidFill>
                <a:latin typeface="Bahnschrift SemiBold" panose="020B0502040204020203" pitchFamily="34" charset="0"/>
              </a:rPr>
              <a:t> message!</a:t>
            </a:r>
          </a:p>
        </p:txBody>
      </p:sp>
      <p:pic>
        <p:nvPicPr>
          <p:cNvPr id="4" name="Picture 3">
            <a:extLst>
              <a:ext uri="{FF2B5EF4-FFF2-40B4-BE49-F238E27FC236}">
                <a16:creationId xmlns:a16="http://schemas.microsoft.com/office/drawing/2014/main" id="{EC5A3CD2-AB85-40BF-96BB-54D6754F5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8236" y="365125"/>
            <a:ext cx="1325564" cy="1325564"/>
          </a:xfrm>
          <a:prstGeom prst="rect">
            <a:avLst/>
          </a:prstGeom>
        </p:spPr>
      </p:pic>
      <p:pic>
        <p:nvPicPr>
          <p:cNvPr id="7" name="Picture 6">
            <a:extLst>
              <a:ext uri="{FF2B5EF4-FFF2-40B4-BE49-F238E27FC236}">
                <a16:creationId xmlns:a16="http://schemas.microsoft.com/office/drawing/2014/main" id="{FCE72D3A-F54B-4AC7-9FBF-871196CCF1A4}"/>
              </a:ext>
            </a:extLst>
          </p:cNvPr>
          <p:cNvPicPr>
            <a:picLocks noChangeAspect="1"/>
          </p:cNvPicPr>
          <p:nvPr/>
        </p:nvPicPr>
        <p:blipFill>
          <a:blip r:embed="rId5"/>
          <a:stretch>
            <a:fillRect/>
          </a:stretch>
        </p:blipFill>
        <p:spPr>
          <a:xfrm>
            <a:off x="838199" y="2658003"/>
            <a:ext cx="2054259" cy="4047066"/>
          </a:xfrm>
          <a:prstGeom prst="rect">
            <a:avLst/>
          </a:prstGeom>
        </p:spPr>
      </p:pic>
      <p:pic>
        <p:nvPicPr>
          <p:cNvPr id="9" name="Picture 8">
            <a:extLst>
              <a:ext uri="{FF2B5EF4-FFF2-40B4-BE49-F238E27FC236}">
                <a16:creationId xmlns:a16="http://schemas.microsoft.com/office/drawing/2014/main" id="{58472240-D641-498D-94BB-66F52F15FBB2}"/>
              </a:ext>
            </a:extLst>
          </p:cNvPr>
          <p:cNvPicPr>
            <a:picLocks noChangeAspect="1"/>
          </p:cNvPicPr>
          <p:nvPr/>
        </p:nvPicPr>
        <p:blipFill>
          <a:blip r:embed="rId6"/>
          <a:stretch>
            <a:fillRect/>
          </a:stretch>
        </p:blipFill>
        <p:spPr>
          <a:xfrm>
            <a:off x="7258205" y="2658003"/>
            <a:ext cx="4095594" cy="4199997"/>
          </a:xfrm>
          <a:prstGeom prst="rect">
            <a:avLst/>
          </a:prstGeom>
        </p:spPr>
      </p:pic>
      <p:cxnSp>
        <p:nvCxnSpPr>
          <p:cNvPr id="11" name="Straight Arrow Connector 10">
            <a:extLst>
              <a:ext uri="{FF2B5EF4-FFF2-40B4-BE49-F238E27FC236}">
                <a16:creationId xmlns:a16="http://schemas.microsoft.com/office/drawing/2014/main" id="{1B91E89A-B19F-4D60-9653-65D72BF3B898}"/>
              </a:ext>
            </a:extLst>
          </p:cNvPr>
          <p:cNvCxnSpPr>
            <a:cxnSpLocks/>
          </p:cNvCxnSpPr>
          <p:nvPr/>
        </p:nvCxnSpPr>
        <p:spPr>
          <a:xfrm>
            <a:off x="1938867" y="4461933"/>
            <a:ext cx="51731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itle 1">
            <a:extLst>
              <a:ext uri="{FF2B5EF4-FFF2-40B4-BE49-F238E27FC236}">
                <a16:creationId xmlns:a16="http://schemas.microsoft.com/office/drawing/2014/main" id="{4E46EB6E-9F9D-474F-A524-BE43AF4111A3}"/>
              </a:ext>
            </a:extLst>
          </p:cNvPr>
          <p:cNvSpPr txBox="1">
            <a:spLocks/>
          </p:cNvSpPr>
          <p:nvPr/>
        </p:nvSpPr>
        <p:spPr>
          <a:xfrm>
            <a:off x="3038663" y="3678515"/>
            <a:ext cx="3572932" cy="697442"/>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Bahnschrift SemiBold" panose="020B0502040204020203" pitchFamily="34" charset="0"/>
              </a:rPr>
              <a:t>Can you convert this JSON data into </a:t>
            </a:r>
            <a:r>
              <a:rPr lang="en-US" sz="2000" dirty="0" err="1">
                <a:solidFill>
                  <a:schemeClr val="bg1"/>
                </a:solidFill>
                <a:latin typeface="Bahnschrift SemiBold" panose="020B0502040204020203" pitchFamily="34" charset="0"/>
              </a:rPr>
              <a:t>protobuf</a:t>
            </a:r>
            <a:r>
              <a:rPr lang="en-US" sz="2000" dirty="0">
                <a:solidFill>
                  <a:schemeClr val="bg1"/>
                </a:solidFill>
                <a:latin typeface="Bahnschrift SemiBold" panose="020B0502040204020203" pitchFamily="34" charset="0"/>
              </a:rPr>
              <a:t> message?</a:t>
            </a:r>
          </a:p>
        </p:txBody>
      </p:sp>
    </p:spTree>
    <p:extLst>
      <p:ext uri="{BB962C8B-B14F-4D97-AF65-F5344CB8AC3E}">
        <p14:creationId xmlns:p14="http://schemas.microsoft.com/office/powerpoint/2010/main" val="101294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1522E6-CA61-4ED1-8CAF-48BA9021ADA5}"/>
              </a:ext>
            </a:extLst>
          </p:cNvPr>
          <p:cNvPicPr>
            <a:picLocks noChangeAspect="1"/>
          </p:cNvPicPr>
          <p:nvPr/>
        </p:nvPicPr>
        <p:blipFill>
          <a:blip r:embed="rId3"/>
          <a:stretch>
            <a:fillRect/>
          </a:stretch>
        </p:blipFill>
        <p:spPr>
          <a:xfrm>
            <a:off x="4836761" y="1750442"/>
            <a:ext cx="6426010" cy="4873625"/>
          </a:xfrm>
          <a:prstGeom prst="rect">
            <a:avLst/>
          </a:prstGeom>
        </p:spPr>
      </p:pic>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Daily RE Tasks (Almost)</a:t>
            </a:r>
          </a:p>
        </p:txBody>
      </p:sp>
      <p:sp>
        <p:nvSpPr>
          <p:cNvPr id="3" name="Subtitle 2">
            <a:extLst>
              <a:ext uri="{FF2B5EF4-FFF2-40B4-BE49-F238E27FC236}">
                <a16:creationId xmlns:a16="http://schemas.microsoft.com/office/drawing/2014/main" id="{60F6F652-25F2-4CB1-B4CD-94E9F4668C2C}"/>
              </a:ext>
            </a:extLst>
          </p:cNvPr>
          <p:cNvSpPr>
            <a:spLocks noGrp="1"/>
          </p:cNvSpPr>
          <p:nvPr>
            <p:ph idx="4294967295"/>
          </p:nvPr>
        </p:nvSpPr>
        <p:spPr>
          <a:xfrm>
            <a:off x="838200" y="1750442"/>
            <a:ext cx="3932238" cy="4873625"/>
          </a:xfrm>
          <a:solidFill>
            <a:srgbClr val="07CBCF">
              <a:alpha val="26000"/>
            </a:srgbClr>
          </a:solidFill>
          <a:ln>
            <a:noFill/>
          </a:ln>
        </p:spPr>
        <p:txBody>
          <a:bodyPr>
            <a:normAutofit/>
          </a:bodyPr>
          <a:lstStyle/>
          <a:p>
            <a:r>
              <a:rPr lang="en-GB" sz="1200" dirty="0">
                <a:solidFill>
                  <a:schemeClr val="bg1"/>
                </a:solidFill>
                <a:latin typeface="Bahnschrift SemiBold" panose="020B0502040204020203" pitchFamily="34" charset="0"/>
                <a:ea typeface="Anonymice Powerline" panose="02060609030202000504" pitchFamily="49" charset="0"/>
              </a:rPr>
              <a:t>Reading Assembly Codes</a:t>
            </a:r>
          </a:p>
          <a:p>
            <a:r>
              <a:rPr lang="en-GB" sz="1200" dirty="0">
                <a:solidFill>
                  <a:schemeClr val="bg1"/>
                </a:solidFill>
                <a:latin typeface="Bahnschrift SemiBold" panose="020B0502040204020203" pitchFamily="34" charset="0"/>
                <a:ea typeface="Anonymice Powerline" panose="02060609030202000504" pitchFamily="49" charset="0"/>
              </a:rPr>
              <a:t>Reading Source Codes (If it is available)</a:t>
            </a:r>
          </a:p>
          <a:p>
            <a:r>
              <a:rPr lang="en-GB" sz="1200" dirty="0">
                <a:solidFill>
                  <a:schemeClr val="bg1"/>
                </a:solidFill>
                <a:latin typeface="Bahnschrift SemiBold" panose="020B0502040204020203" pitchFamily="34" charset="0"/>
                <a:ea typeface="Anonymice Powerline" panose="02060609030202000504" pitchFamily="49" charset="0"/>
              </a:rPr>
              <a:t>Control-flow unflattening</a:t>
            </a:r>
          </a:p>
          <a:p>
            <a:r>
              <a:rPr lang="en-GB" sz="1200" dirty="0">
                <a:solidFill>
                  <a:schemeClr val="bg1"/>
                </a:solidFill>
                <a:latin typeface="Bahnschrift SemiBold" panose="020B0502040204020203" pitchFamily="34" charset="0"/>
                <a:ea typeface="Anonymice Powerline" panose="02060609030202000504" pitchFamily="49" charset="0"/>
              </a:rPr>
              <a:t>Decrypt actual payloads</a:t>
            </a:r>
          </a:p>
          <a:p>
            <a:r>
              <a:rPr lang="en-GB" sz="1200" dirty="0">
                <a:solidFill>
                  <a:schemeClr val="bg1"/>
                </a:solidFill>
                <a:latin typeface="Bahnschrift SemiBold" panose="020B0502040204020203" pitchFamily="34" charset="0"/>
                <a:ea typeface="Anonymice Powerline" panose="02060609030202000504" pitchFamily="49" charset="0"/>
              </a:rPr>
              <a:t>Finding Interesting Functions</a:t>
            </a:r>
          </a:p>
          <a:p>
            <a:r>
              <a:rPr lang="en-GB" sz="1200" dirty="0">
                <a:solidFill>
                  <a:schemeClr val="bg1"/>
                </a:solidFill>
                <a:latin typeface="Bahnschrift SemiBold" panose="020B0502040204020203" pitchFamily="34" charset="0"/>
                <a:ea typeface="Anonymice Powerline" panose="02060609030202000504" pitchFamily="49" charset="0"/>
              </a:rPr>
              <a:t>Dealing with VMs (and other protections)</a:t>
            </a:r>
          </a:p>
          <a:p>
            <a:r>
              <a:rPr lang="en-GB" sz="1200" dirty="0">
                <a:solidFill>
                  <a:schemeClr val="bg1"/>
                </a:solidFill>
                <a:latin typeface="Bahnschrift SemiBold" panose="020B0502040204020203" pitchFamily="34" charset="0"/>
                <a:ea typeface="Anonymice Powerline" panose="02060609030202000504" pitchFamily="49" charset="0"/>
              </a:rPr>
              <a:t>Debugging the program to find out Input Flow</a:t>
            </a:r>
          </a:p>
          <a:p>
            <a:r>
              <a:rPr lang="en-GB" sz="1200" dirty="0">
                <a:solidFill>
                  <a:schemeClr val="bg1"/>
                </a:solidFill>
                <a:latin typeface="Bahnschrift SemiBold" panose="020B0502040204020203" pitchFamily="34" charset="0"/>
                <a:ea typeface="Anonymice Powerline" panose="02060609030202000504" pitchFamily="49" charset="0"/>
              </a:rPr>
              <a:t>Finding out the accepted format of user input</a:t>
            </a:r>
          </a:p>
          <a:p>
            <a:r>
              <a:rPr lang="en-GB" sz="1200" dirty="0">
                <a:solidFill>
                  <a:schemeClr val="bg1"/>
                </a:solidFill>
                <a:latin typeface="Bahnschrift SemiBold" panose="020B0502040204020203" pitchFamily="34" charset="0"/>
                <a:ea typeface="Anonymice Powerline" panose="02060609030202000504" pitchFamily="49" charset="0"/>
              </a:rPr>
              <a:t>Fuzzing</a:t>
            </a:r>
          </a:p>
          <a:p>
            <a:r>
              <a:rPr lang="en-GB" sz="1200" dirty="0">
                <a:solidFill>
                  <a:schemeClr val="bg1"/>
                </a:solidFill>
                <a:latin typeface="Bahnschrift SemiBold" panose="020B0502040204020203" pitchFamily="34" charset="0"/>
                <a:ea typeface="Anonymice Powerline" panose="02060609030202000504" pitchFamily="49" charset="0"/>
              </a:rPr>
              <a:t>Writing an actual exploit for the target</a:t>
            </a:r>
          </a:p>
          <a:p>
            <a:endParaRPr lang="en-GB" sz="1200" dirty="0">
              <a:solidFill>
                <a:schemeClr val="bg1"/>
              </a:solidFill>
              <a:latin typeface="Bahnschrift SemiBold" panose="020B0502040204020203" pitchFamily="34" charset="0"/>
              <a:ea typeface="Anonymice Powerline" panose="02060609030202000504" pitchFamily="49" charset="0"/>
            </a:endParaRPr>
          </a:p>
        </p:txBody>
      </p:sp>
      <p:pic>
        <p:nvPicPr>
          <p:cNvPr id="21" name="Picture 20">
            <a:extLst>
              <a:ext uri="{FF2B5EF4-FFF2-40B4-BE49-F238E27FC236}">
                <a16:creationId xmlns:a16="http://schemas.microsoft.com/office/drawing/2014/main" id="{9258F3D5-C81A-4086-A4D6-931A3A4D8E93}"/>
              </a:ext>
            </a:extLst>
          </p:cNvPr>
          <p:cNvPicPr>
            <a:picLocks noChangeAspect="1"/>
          </p:cNvPicPr>
          <p:nvPr/>
        </p:nvPicPr>
        <p:blipFill>
          <a:blip r:embed="rId4"/>
          <a:stretch>
            <a:fillRect/>
          </a:stretch>
        </p:blipFill>
        <p:spPr>
          <a:xfrm>
            <a:off x="838199" y="365124"/>
            <a:ext cx="1325563" cy="1325563"/>
          </a:xfrm>
          <a:prstGeom prst="rect">
            <a:avLst/>
          </a:prstGeom>
        </p:spPr>
      </p:pic>
      <p:pic>
        <p:nvPicPr>
          <p:cNvPr id="24" name="Picture 23">
            <a:extLst>
              <a:ext uri="{FF2B5EF4-FFF2-40B4-BE49-F238E27FC236}">
                <a16:creationId xmlns:a16="http://schemas.microsoft.com/office/drawing/2014/main" id="{4DA2DC49-239E-442C-8916-2CD74B7EEE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0467" y="2635032"/>
            <a:ext cx="4190999" cy="3104443"/>
          </a:xfrm>
          <a:prstGeom prst="rect">
            <a:avLst/>
          </a:prstGeom>
        </p:spPr>
      </p:pic>
    </p:spTree>
    <p:extLst>
      <p:ext uri="{BB962C8B-B14F-4D97-AF65-F5344CB8AC3E}">
        <p14:creationId xmlns:p14="http://schemas.microsoft.com/office/powerpoint/2010/main" val="198605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dirty="0">
                <a:solidFill>
                  <a:schemeClr val="bg1"/>
                </a:solidFill>
                <a:latin typeface="Bahnschrift SemiBold" panose="020B0502040204020203" pitchFamily="34" charset="0"/>
                <a:ea typeface="Anonymice Powerline" panose="02060609030202000504" pitchFamily="49" charset="0"/>
              </a:rPr>
              <a:t>Telegram</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10515600" cy="697442"/>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Bahnschrift SemiBold" panose="020B0502040204020203" pitchFamily="34" charset="0"/>
              </a:rPr>
              <a:t>Using </a:t>
            </a:r>
            <a:r>
              <a:rPr lang="en-US" sz="2000" dirty="0" err="1">
                <a:solidFill>
                  <a:schemeClr val="bg1"/>
                </a:solidFill>
                <a:latin typeface="Bahnschrift SemiBold" panose="020B0502040204020203" pitchFamily="34" charset="0"/>
              </a:rPr>
              <a:t>aflplusplus</a:t>
            </a:r>
            <a:r>
              <a:rPr lang="en-US" sz="2000" dirty="0">
                <a:solidFill>
                  <a:schemeClr val="bg1"/>
                </a:solidFill>
                <a:latin typeface="Bahnschrift SemiBold" panose="020B0502040204020203" pitchFamily="34" charset="0"/>
              </a:rPr>
              <a:t>-</a:t>
            </a:r>
            <a:r>
              <a:rPr lang="en-US" sz="2000" dirty="0" err="1">
                <a:solidFill>
                  <a:schemeClr val="bg1"/>
                </a:solidFill>
                <a:latin typeface="Bahnschrift SemiBold" panose="020B0502040204020203" pitchFamily="34" charset="0"/>
              </a:rPr>
              <a:t>libprotobuf</a:t>
            </a:r>
            <a:r>
              <a:rPr lang="en-US" sz="2000" dirty="0">
                <a:solidFill>
                  <a:schemeClr val="bg1"/>
                </a:solidFill>
                <a:latin typeface="Bahnschrift SemiBold" panose="020B0502040204020203" pitchFamily="34" charset="0"/>
              </a:rPr>
              <a:t>-mutator (developer: p1ummer @ </a:t>
            </a:r>
            <a:r>
              <a:rPr lang="en-US" sz="2000" dirty="0" err="1">
                <a:solidFill>
                  <a:schemeClr val="bg1"/>
                </a:solidFill>
                <a:latin typeface="Bahnschrift SemiBold" panose="020B0502040204020203" pitchFamily="34" charset="0"/>
              </a:rPr>
              <a:t>github</a:t>
            </a:r>
            <a:r>
              <a:rPr lang="en-US" sz="2000" dirty="0">
                <a:solidFill>
                  <a:schemeClr val="bg1"/>
                </a:solidFill>
                <a:latin typeface="Bahnschrift SemiBold" panose="020B0502040204020203" pitchFamily="34" charset="0"/>
              </a:rPr>
              <a:t>)</a:t>
            </a:r>
          </a:p>
        </p:txBody>
      </p:sp>
      <p:pic>
        <p:nvPicPr>
          <p:cNvPr id="4" name="Picture 3">
            <a:extLst>
              <a:ext uri="{FF2B5EF4-FFF2-40B4-BE49-F238E27FC236}">
                <a16:creationId xmlns:a16="http://schemas.microsoft.com/office/drawing/2014/main" id="{EC5A3CD2-AB85-40BF-96BB-54D6754F5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8236" y="365125"/>
            <a:ext cx="1325564" cy="1325564"/>
          </a:xfrm>
          <a:prstGeom prst="rect">
            <a:avLst/>
          </a:prstGeom>
        </p:spPr>
      </p:pic>
      <p:pic>
        <p:nvPicPr>
          <p:cNvPr id="6" name="Picture 5">
            <a:extLst>
              <a:ext uri="{FF2B5EF4-FFF2-40B4-BE49-F238E27FC236}">
                <a16:creationId xmlns:a16="http://schemas.microsoft.com/office/drawing/2014/main" id="{E0E84FA4-9D6C-494C-ABA5-B51623AF94ED}"/>
              </a:ext>
            </a:extLst>
          </p:cNvPr>
          <p:cNvPicPr>
            <a:picLocks noChangeAspect="1"/>
          </p:cNvPicPr>
          <p:nvPr/>
        </p:nvPicPr>
        <p:blipFill>
          <a:blip r:embed="rId5"/>
          <a:stretch>
            <a:fillRect/>
          </a:stretch>
        </p:blipFill>
        <p:spPr>
          <a:xfrm>
            <a:off x="1407736" y="2658003"/>
            <a:ext cx="9376528" cy="3056733"/>
          </a:xfrm>
          <a:prstGeom prst="rect">
            <a:avLst/>
          </a:prstGeom>
        </p:spPr>
      </p:pic>
    </p:spTree>
    <p:extLst>
      <p:ext uri="{BB962C8B-B14F-4D97-AF65-F5344CB8AC3E}">
        <p14:creationId xmlns:p14="http://schemas.microsoft.com/office/powerpoint/2010/main" val="226275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dirty="0">
                <a:solidFill>
                  <a:schemeClr val="bg1"/>
                </a:solidFill>
                <a:latin typeface="Bahnschrift SemiBold" panose="020B0502040204020203" pitchFamily="34" charset="0"/>
                <a:ea typeface="Anonymice Powerline" panose="02060609030202000504" pitchFamily="49" charset="0"/>
              </a:rPr>
              <a:t>Telegram</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10515600" cy="697442"/>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Bahnschrift SemiBold" panose="020B0502040204020203" pitchFamily="34" charset="0"/>
              </a:rPr>
              <a:t>The example harness that can consume those </a:t>
            </a:r>
            <a:r>
              <a:rPr lang="en-US" sz="2000" dirty="0" err="1">
                <a:solidFill>
                  <a:schemeClr val="bg1"/>
                </a:solidFill>
                <a:latin typeface="Bahnschrift SemiBold" panose="020B0502040204020203" pitchFamily="34" charset="0"/>
              </a:rPr>
              <a:t>protobuf</a:t>
            </a:r>
            <a:r>
              <a:rPr lang="en-US" sz="2000" dirty="0">
                <a:solidFill>
                  <a:schemeClr val="bg1"/>
                </a:solidFill>
                <a:latin typeface="Bahnschrift SemiBold" panose="020B0502040204020203" pitchFamily="34" charset="0"/>
              </a:rPr>
              <a:t> mutated inputs</a:t>
            </a:r>
          </a:p>
        </p:txBody>
      </p:sp>
      <p:pic>
        <p:nvPicPr>
          <p:cNvPr id="4" name="Picture 3">
            <a:extLst>
              <a:ext uri="{FF2B5EF4-FFF2-40B4-BE49-F238E27FC236}">
                <a16:creationId xmlns:a16="http://schemas.microsoft.com/office/drawing/2014/main" id="{EC5A3CD2-AB85-40BF-96BB-54D6754F5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8236" y="365125"/>
            <a:ext cx="1325564" cy="1325564"/>
          </a:xfrm>
          <a:prstGeom prst="rect">
            <a:avLst/>
          </a:prstGeom>
        </p:spPr>
      </p:pic>
      <p:pic>
        <p:nvPicPr>
          <p:cNvPr id="7" name="Picture 6">
            <a:extLst>
              <a:ext uri="{FF2B5EF4-FFF2-40B4-BE49-F238E27FC236}">
                <a16:creationId xmlns:a16="http://schemas.microsoft.com/office/drawing/2014/main" id="{2A9809F9-F3A4-4C1C-AA12-927568C2CA5E}"/>
              </a:ext>
            </a:extLst>
          </p:cNvPr>
          <p:cNvPicPr>
            <a:picLocks noChangeAspect="1"/>
          </p:cNvPicPr>
          <p:nvPr/>
        </p:nvPicPr>
        <p:blipFill>
          <a:blip r:embed="rId5"/>
          <a:stretch>
            <a:fillRect/>
          </a:stretch>
        </p:blipFill>
        <p:spPr>
          <a:xfrm>
            <a:off x="2082799" y="2584962"/>
            <a:ext cx="8026400" cy="4143084"/>
          </a:xfrm>
          <a:prstGeom prst="rect">
            <a:avLst/>
          </a:prstGeom>
        </p:spPr>
      </p:pic>
    </p:spTree>
    <p:extLst>
      <p:ext uri="{BB962C8B-B14F-4D97-AF65-F5344CB8AC3E}">
        <p14:creationId xmlns:p14="http://schemas.microsoft.com/office/powerpoint/2010/main" val="4008075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Fuzzing Example: </a:t>
            </a:r>
            <a:r>
              <a:rPr lang="en-GB" dirty="0">
                <a:solidFill>
                  <a:schemeClr val="bg1"/>
                </a:solidFill>
                <a:latin typeface="Bahnschrift SemiBold" panose="020B0502040204020203" pitchFamily="34" charset="0"/>
                <a:ea typeface="Anonymice Powerline" panose="02060609030202000504" pitchFamily="49" charset="0"/>
              </a:rPr>
              <a:t>Telegram</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25625"/>
            <a:ext cx="10515600" cy="697442"/>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Bahnschrift SemiBold" panose="020B0502040204020203" pitchFamily="34" charset="0"/>
              </a:rPr>
              <a:t>Important Note: You are still dependent on your seeds, the mutator is not going to magically expand itself into more functions!</a:t>
            </a:r>
          </a:p>
        </p:txBody>
      </p:sp>
      <p:pic>
        <p:nvPicPr>
          <p:cNvPr id="4" name="Picture 3">
            <a:extLst>
              <a:ext uri="{FF2B5EF4-FFF2-40B4-BE49-F238E27FC236}">
                <a16:creationId xmlns:a16="http://schemas.microsoft.com/office/drawing/2014/main" id="{EC5A3CD2-AB85-40BF-96BB-54D6754F5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8236" y="365125"/>
            <a:ext cx="1325564" cy="1325564"/>
          </a:xfrm>
          <a:prstGeom prst="rect">
            <a:avLst/>
          </a:prstGeom>
        </p:spPr>
      </p:pic>
      <p:pic>
        <p:nvPicPr>
          <p:cNvPr id="6" name="Picture 5">
            <a:extLst>
              <a:ext uri="{FF2B5EF4-FFF2-40B4-BE49-F238E27FC236}">
                <a16:creationId xmlns:a16="http://schemas.microsoft.com/office/drawing/2014/main" id="{D99B848A-59F9-4461-A6DC-EF259CE936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544" y="2658003"/>
            <a:ext cx="4969934" cy="3095379"/>
          </a:xfrm>
          <a:prstGeom prst="rect">
            <a:avLst/>
          </a:prstGeom>
        </p:spPr>
      </p:pic>
      <p:pic>
        <p:nvPicPr>
          <p:cNvPr id="9" name="Picture 8">
            <a:extLst>
              <a:ext uri="{FF2B5EF4-FFF2-40B4-BE49-F238E27FC236}">
                <a16:creationId xmlns:a16="http://schemas.microsoft.com/office/drawing/2014/main" id="{64C15320-8058-4B74-9816-02D78DF009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949" y="2688166"/>
            <a:ext cx="5183838" cy="2981854"/>
          </a:xfrm>
          <a:prstGeom prst="rect">
            <a:avLst/>
          </a:prstGeom>
        </p:spPr>
      </p:pic>
      <p:pic>
        <p:nvPicPr>
          <p:cNvPr id="11" name="Picture 10">
            <a:extLst>
              <a:ext uri="{FF2B5EF4-FFF2-40B4-BE49-F238E27FC236}">
                <a16:creationId xmlns:a16="http://schemas.microsoft.com/office/drawing/2014/main" id="{D80450A5-5F3D-4E12-B50F-809FDD5EB6AE}"/>
              </a:ext>
            </a:extLst>
          </p:cNvPr>
          <p:cNvPicPr>
            <a:picLocks noChangeAspect="1"/>
          </p:cNvPicPr>
          <p:nvPr/>
        </p:nvPicPr>
        <p:blipFill>
          <a:blip r:embed="rId7"/>
          <a:stretch>
            <a:fillRect/>
          </a:stretch>
        </p:blipFill>
        <p:spPr>
          <a:xfrm>
            <a:off x="4906734" y="5888318"/>
            <a:ext cx="2378529" cy="914400"/>
          </a:xfrm>
          <a:prstGeom prst="rect">
            <a:avLst/>
          </a:prstGeom>
        </p:spPr>
      </p:pic>
      <p:cxnSp>
        <p:nvCxnSpPr>
          <p:cNvPr id="16" name="Straight Arrow Connector 15">
            <a:extLst>
              <a:ext uri="{FF2B5EF4-FFF2-40B4-BE49-F238E27FC236}">
                <a16:creationId xmlns:a16="http://schemas.microsoft.com/office/drawing/2014/main" id="{D000374E-AF11-4A46-A5C3-3F92E492BD9F}"/>
              </a:ext>
            </a:extLst>
          </p:cNvPr>
          <p:cNvCxnSpPr/>
          <p:nvPr/>
        </p:nvCxnSpPr>
        <p:spPr>
          <a:xfrm flipH="1" flipV="1">
            <a:off x="4030133" y="5494867"/>
            <a:ext cx="1292345" cy="68580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157A0130-BCBB-4CFF-899D-4C8441764218}"/>
              </a:ext>
            </a:extLst>
          </p:cNvPr>
          <p:cNvCxnSpPr/>
          <p:nvPr/>
        </p:nvCxnSpPr>
        <p:spPr>
          <a:xfrm flipV="1">
            <a:off x="6663267" y="5359400"/>
            <a:ext cx="846666" cy="986118"/>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50852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a:t>
            </a:r>
            <a:r>
              <a:rPr lang="en-GB" dirty="0">
                <a:solidFill>
                  <a:schemeClr val="bg1"/>
                </a:solidFill>
                <a:latin typeface="Bahnschrift SemiBold" panose="020B0502040204020203" pitchFamily="34" charset="0"/>
                <a:ea typeface="Anonymice Powerline" panose="02060609030202000504" pitchFamily="49" charset="0"/>
              </a:rPr>
              <a:t>What can we expect in future?</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8" y="1825625"/>
            <a:ext cx="6585643" cy="4792458"/>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solidFill>
                  <a:schemeClr val="bg1"/>
                </a:solidFill>
                <a:latin typeface="Bahnschrift SemiBold" panose="020B0502040204020203" pitchFamily="34" charset="0"/>
              </a:rPr>
              <a:t>More </a:t>
            </a:r>
            <a:r>
              <a:rPr lang="en-US" sz="2000" dirty="0" err="1">
                <a:solidFill>
                  <a:schemeClr val="bg1"/>
                </a:solidFill>
                <a:latin typeface="Bahnschrift SemiBold" panose="020B0502040204020203" pitchFamily="34" charset="0"/>
              </a:rPr>
              <a:t>userspace</a:t>
            </a:r>
            <a:r>
              <a:rPr lang="en-US" sz="2000" dirty="0">
                <a:solidFill>
                  <a:schemeClr val="bg1"/>
                </a:solidFill>
                <a:latin typeface="Bahnschrift SemiBold" panose="020B0502040204020203" pitchFamily="34" charset="0"/>
              </a:rPr>
              <a:t> emulation frameworks for testing</a:t>
            </a:r>
          </a:p>
          <a:p>
            <a:pPr marL="342900" indent="-342900">
              <a:buFont typeface="Arial" panose="020B0604020202020204" pitchFamily="34" charset="0"/>
              <a:buChar char="•"/>
            </a:pPr>
            <a:r>
              <a:rPr lang="en-US" sz="2000" dirty="0">
                <a:solidFill>
                  <a:schemeClr val="bg1"/>
                </a:solidFill>
                <a:latin typeface="Bahnschrift SemiBold" panose="020B0502040204020203" pitchFamily="34" charset="0"/>
              </a:rPr>
              <a:t>More CI/CD friendly workspace will be available</a:t>
            </a:r>
          </a:p>
          <a:p>
            <a:pPr marL="342900" indent="-342900">
              <a:buFont typeface="Arial" panose="020B0604020202020204" pitchFamily="34" charset="0"/>
              <a:buChar char="•"/>
            </a:pPr>
            <a:r>
              <a:rPr lang="en-US" sz="2000" dirty="0">
                <a:solidFill>
                  <a:schemeClr val="bg1"/>
                </a:solidFill>
                <a:latin typeface="Bahnschrift SemiBold" panose="020B0502040204020203" pitchFamily="34" charset="0"/>
              </a:rPr>
              <a:t>Exploitation helpers (/w simulation engines and AI?)</a:t>
            </a:r>
          </a:p>
          <a:p>
            <a:pPr marL="342900" indent="-342900">
              <a:buFont typeface="Arial" panose="020B0604020202020204" pitchFamily="34" charset="0"/>
              <a:buChar char="•"/>
            </a:pPr>
            <a:r>
              <a:rPr lang="en-US" sz="2000" dirty="0">
                <a:solidFill>
                  <a:schemeClr val="bg1"/>
                </a:solidFill>
                <a:latin typeface="Bahnschrift SemiBold" panose="020B0502040204020203" pitchFamily="34" charset="0"/>
              </a:rPr>
              <a:t>Blackbox testing is going to be more like </a:t>
            </a:r>
            <a:r>
              <a:rPr lang="en-US" sz="2000" dirty="0" err="1">
                <a:solidFill>
                  <a:schemeClr val="bg1"/>
                </a:solidFill>
                <a:latin typeface="Bahnschrift SemiBold" panose="020B0502040204020203" pitchFamily="34" charset="0"/>
              </a:rPr>
              <a:t>greybox</a:t>
            </a:r>
            <a:endParaRPr lang="en-US" sz="2000" dirty="0">
              <a:solidFill>
                <a:schemeClr val="bg1"/>
              </a:solidFill>
              <a:latin typeface="Bahnschrift SemiBold" panose="020B0502040204020203" pitchFamily="34" charset="0"/>
            </a:endParaRPr>
          </a:p>
          <a:p>
            <a:pPr marL="342900" indent="-342900" algn="ctr">
              <a:buFont typeface="Arial" panose="020B0604020202020204" pitchFamily="34" charset="0"/>
              <a:buChar char="•"/>
            </a:pPr>
            <a:endParaRPr lang="en-US" sz="2000" dirty="0">
              <a:solidFill>
                <a:schemeClr val="bg1"/>
              </a:solidFill>
              <a:latin typeface="Bahnschrift SemiBold" panose="020B0502040204020203" pitchFamily="34" charset="0"/>
            </a:endParaRPr>
          </a:p>
        </p:txBody>
      </p:sp>
      <p:pic>
        <p:nvPicPr>
          <p:cNvPr id="7" name="Picture 6">
            <a:extLst>
              <a:ext uri="{FF2B5EF4-FFF2-40B4-BE49-F238E27FC236}">
                <a16:creationId xmlns:a16="http://schemas.microsoft.com/office/drawing/2014/main" id="{932C143F-056D-4D74-99D0-D632D5DE3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342" y="1850522"/>
            <a:ext cx="3852458" cy="4767561"/>
          </a:xfrm>
          <a:prstGeom prst="rect">
            <a:avLst/>
          </a:prstGeom>
        </p:spPr>
      </p:pic>
    </p:spTree>
    <p:extLst>
      <p:ext uri="{BB962C8B-B14F-4D97-AF65-F5344CB8AC3E}">
        <p14:creationId xmlns:p14="http://schemas.microsoft.com/office/powerpoint/2010/main" val="1920597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a:t>
            </a:r>
            <a:r>
              <a:rPr lang="en-GB" dirty="0">
                <a:solidFill>
                  <a:schemeClr val="bg1"/>
                </a:solidFill>
                <a:latin typeface="Bahnschrift SemiBold" panose="020B0502040204020203" pitchFamily="34" charset="0"/>
                <a:ea typeface="Anonymice Powerline" panose="02060609030202000504" pitchFamily="49" charset="0"/>
              </a:rPr>
              <a:t>Resources</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
        <p:nvSpPr>
          <p:cNvPr id="14" name="Title 1">
            <a:extLst>
              <a:ext uri="{FF2B5EF4-FFF2-40B4-BE49-F238E27FC236}">
                <a16:creationId xmlns:a16="http://schemas.microsoft.com/office/drawing/2014/main" id="{A65A1E82-560E-4A57-A6ED-7E593622838D}"/>
              </a:ext>
            </a:extLst>
          </p:cNvPr>
          <p:cNvSpPr txBox="1">
            <a:spLocks/>
          </p:cNvSpPr>
          <p:nvPr/>
        </p:nvSpPr>
        <p:spPr>
          <a:xfrm>
            <a:off x="838199" y="1816572"/>
            <a:ext cx="10515600" cy="4792458"/>
          </a:xfrm>
          <a:prstGeom prst="rect">
            <a:avLst/>
          </a:prstGeom>
          <a:solidFill>
            <a:srgbClr val="07CBCF">
              <a:alpha val="26000"/>
            </a:srgbClr>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solidFill>
                  <a:schemeClr val="bg1"/>
                </a:solidFill>
                <a:latin typeface="Bahnschrift SemiBold" panose="020B0502040204020203" pitchFamily="34" charset="0"/>
              </a:rPr>
              <a:t>All mentioned research is available @ devilinside.me (ELF is @ tmpout.sh Volume III)</a:t>
            </a:r>
          </a:p>
          <a:p>
            <a:pPr marL="342900" indent="-342900">
              <a:buFont typeface="Arial" panose="020B0604020202020204" pitchFamily="34" charset="0"/>
              <a:buChar char="•"/>
            </a:pPr>
            <a:r>
              <a:rPr lang="en-US" sz="2000" dirty="0">
                <a:solidFill>
                  <a:schemeClr val="bg1"/>
                </a:solidFill>
                <a:latin typeface="Bahnschrift SemiBold" panose="020B0502040204020203" pitchFamily="34" charset="0"/>
              </a:rPr>
              <a:t>Harness examples are in “Projects I Would Like to Fuzz(PILF)” repository 	(https://github.com/echel0nn/PILF)</a:t>
            </a:r>
          </a:p>
          <a:p>
            <a:pPr marL="342900" indent="-342900">
              <a:buFont typeface="Arial" panose="020B0604020202020204" pitchFamily="34" charset="0"/>
              <a:buChar char="•"/>
            </a:pPr>
            <a:endParaRPr lang="en-US" sz="2000" dirty="0">
              <a:solidFill>
                <a:schemeClr val="bg1"/>
              </a:solidFill>
              <a:latin typeface="Bahnschrift SemiBold" panose="020B0502040204020203" pitchFamily="34" charset="0"/>
            </a:endParaRPr>
          </a:p>
          <a:p>
            <a:pPr marL="342900" indent="-342900">
              <a:buFont typeface="Arial" panose="020B0604020202020204" pitchFamily="34" charset="0"/>
              <a:buChar char="•"/>
            </a:pPr>
            <a:endParaRPr lang="en-US" sz="2000" dirty="0">
              <a:solidFill>
                <a:schemeClr val="bg1"/>
              </a:solidFill>
              <a:latin typeface="Bahnschrift SemiBold" panose="020B0502040204020203" pitchFamily="34" charset="0"/>
            </a:endParaRPr>
          </a:p>
          <a:p>
            <a:pPr marL="342900" indent="-342900" algn="ctr">
              <a:buFont typeface="Arial" panose="020B0604020202020204" pitchFamily="34" charset="0"/>
              <a:buChar char="•"/>
            </a:pPr>
            <a:endParaRPr lang="en-US" sz="2000"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1128204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xfrm>
            <a:off x="838201" y="2589292"/>
            <a:ext cx="10515600" cy="1645420"/>
          </a:xfrm>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Thank you!</a:t>
            </a:r>
            <a:endParaRPr lang="en-GB" sz="3200" dirty="0">
              <a:solidFill>
                <a:schemeClr val="bg1"/>
              </a:solidFill>
              <a:latin typeface="Bahnschrift SemiBold" panose="020B0502040204020203" pitchFamily="34" charset="0"/>
              <a:ea typeface="Anonymice Powerline" panose="02060609030202000504" pitchFamily="49" charset="0"/>
            </a:endParaRPr>
          </a:p>
        </p:txBody>
      </p:sp>
      <p:pic>
        <p:nvPicPr>
          <p:cNvPr id="4" name="Picture 3">
            <a:extLst>
              <a:ext uri="{FF2B5EF4-FFF2-40B4-BE49-F238E27FC236}">
                <a16:creationId xmlns:a16="http://schemas.microsoft.com/office/drawing/2014/main" id="{841F4525-A40E-422D-954F-95365A05D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9292"/>
            <a:ext cx="1652227" cy="1652227"/>
          </a:xfrm>
          <a:prstGeom prst="rect">
            <a:avLst/>
          </a:prstGeom>
        </p:spPr>
      </p:pic>
      <p:pic>
        <p:nvPicPr>
          <p:cNvPr id="8" name="Picture 7">
            <a:extLst>
              <a:ext uri="{FF2B5EF4-FFF2-40B4-BE49-F238E27FC236}">
                <a16:creationId xmlns:a16="http://schemas.microsoft.com/office/drawing/2014/main" id="{1CD09EB1-5CEE-44CA-AFDA-C1890FCCD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4751" y="2602886"/>
            <a:ext cx="1652227" cy="1652227"/>
          </a:xfrm>
          <a:prstGeom prst="rect">
            <a:avLst/>
          </a:prstGeom>
        </p:spPr>
      </p:pic>
      <p:pic>
        <p:nvPicPr>
          <p:cNvPr id="9" name="Picture 8">
            <a:extLst>
              <a:ext uri="{FF2B5EF4-FFF2-40B4-BE49-F238E27FC236}">
                <a16:creationId xmlns:a16="http://schemas.microsoft.com/office/drawing/2014/main" id="{CF4561AD-825D-46C6-A803-F1C6F4A12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2179" y="2582485"/>
            <a:ext cx="1652227" cy="1652227"/>
          </a:xfrm>
          <a:prstGeom prst="rect">
            <a:avLst/>
          </a:prstGeom>
        </p:spPr>
      </p:pic>
      <p:pic>
        <p:nvPicPr>
          <p:cNvPr id="10" name="Picture 9">
            <a:extLst>
              <a:ext uri="{FF2B5EF4-FFF2-40B4-BE49-F238E27FC236}">
                <a16:creationId xmlns:a16="http://schemas.microsoft.com/office/drawing/2014/main" id="{9CFD6212-B871-4217-8016-D17D57457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1704" y="2580977"/>
            <a:ext cx="1652227" cy="1652227"/>
          </a:xfrm>
          <a:prstGeom prst="rect">
            <a:avLst/>
          </a:prstGeom>
        </p:spPr>
      </p:pic>
      <p:pic>
        <p:nvPicPr>
          <p:cNvPr id="11" name="Picture 10">
            <a:extLst>
              <a:ext uri="{FF2B5EF4-FFF2-40B4-BE49-F238E27FC236}">
                <a16:creationId xmlns:a16="http://schemas.microsoft.com/office/drawing/2014/main" id="{902B2AFB-D9C3-486A-B2C4-2BEBE0286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1209" y="2582485"/>
            <a:ext cx="1652227" cy="1652227"/>
          </a:xfrm>
          <a:prstGeom prst="rect">
            <a:avLst/>
          </a:prstGeom>
        </p:spPr>
      </p:pic>
      <p:pic>
        <p:nvPicPr>
          <p:cNvPr id="12" name="Picture 11">
            <a:extLst>
              <a:ext uri="{FF2B5EF4-FFF2-40B4-BE49-F238E27FC236}">
                <a16:creationId xmlns:a16="http://schemas.microsoft.com/office/drawing/2014/main" id="{F0F2A967-BA5B-43F0-9CE7-0E4E4A799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408" y="2582484"/>
            <a:ext cx="1652227" cy="1652227"/>
          </a:xfrm>
          <a:prstGeom prst="rect">
            <a:avLst/>
          </a:prstGeom>
        </p:spPr>
      </p:pic>
      <p:pic>
        <p:nvPicPr>
          <p:cNvPr id="16" name="Picture 15">
            <a:extLst>
              <a:ext uri="{FF2B5EF4-FFF2-40B4-BE49-F238E27FC236}">
                <a16:creationId xmlns:a16="http://schemas.microsoft.com/office/drawing/2014/main" id="{AA3856C4-4553-44D0-9EC4-BA8F59ED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149" y="2592311"/>
            <a:ext cx="1652227" cy="1652227"/>
          </a:xfrm>
          <a:prstGeom prst="rect">
            <a:avLst/>
          </a:prstGeom>
        </p:spPr>
      </p:pic>
      <p:pic>
        <p:nvPicPr>
          <p:cNvPr id="17" name="Picture 16">
            <a:extLst>
              <a:ext uri="{FF2B5EF4-FFF2-40B4-BE49-F238E27FC236}">
                <a16:creationId xmlns:a16="http://schemas.microsoft.com/office/drawing/2014/main" id="{921B87DE-9774-431E-986F-9EAC043AC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4619" y="2607413"/>
            <a:ext cx="1652227" cy="1652227"/>
          </a:xfrm>
          <a:prstGeom prst="rect">
            <a:avLst/>
          </a:prstGeom>
        </p:spPr>
      </p:pic>
      <p:pic>
        <p:nvPicPr>
          <p:cNvPr id="18" name="Picture 17">
            <a:extLst>
              <a:ext uri="{FF2B5EF4-FFF2-40B4-BE49-F238E27FC236}">
                <a16:creationId xmlns:a16="http://schemas.microsoft.com/office/drawing/2014/main" id="{670101DA-AF59-4CB5-A6A6-A7EC79687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624" y="2580976"/>
            <a:ext cx="1652227" cy="1652227"/>
          </a:xfrm>
          <a:prstGeom prst="rect">
            <a:avLst/>
          </a:prstGeom>
        </p:spPr>
      </p:pic>
      <p:pic>
        <p:nvPicPr>
          <p:cNvPr id="19" name="Picture 18">
            <a:extLst>
              <a:ext uri="{FF2B5EF4-FFF2-40B4-BE49-F238E27FC236}">
                <a16:creationId xmlns:a16="http://schemas.microsoft.com/office/drawing/2014/main" id="{B60BC6C7-3FD8-440D-A5AB-1012C962D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4" y="2589292"/>
            <a:ext cx="1652227" cy="1652227"/>
          </a:xfrm>
          <a:prstGeom prst="rect">
            <a:avLst/>
          </a:prstGeom>
        </p:spPr>
      </p:pic>
      <p:pic>
        <p:nvPicPr>
          <p:cNvPr id="20" name="Picture 19">
            <a:extLst>
              <a:ext uri="{FF2B5EF4-FFF2-40B4-BE49-F238E27FC236}">
                <a16:creationId xmlns:a16="http://schemas.microsoft.com/office/drawing/2014/main" id="{002228F5-C1FF-4036-95BB-6DDBFCE3F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105" y="2594949"/>
            <a:ext cx="1652227" cy="1652227"/>
          </a:xfrm>
          <a:prstGeom prst="rect">
            <a:avLst/>
          </a:prstGeom>
        </p:spPr>
      </p:pic>
      <p:pic>
        <p:nvPicPr>
          <p:cNvPr id="21" name="Picture 20">
            <a:extLst>
              <a:ext uri="{FF2B5EF4-FFF2-40B4-BE49-F238E27FC236}">
                <a16:creationId xmlns:a16="http://schemas.microsoft.com/office/drawing/2014/main" id="{7A459F5B-E6C9-48ED-B415-A57FB9564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585" y="2602886"/>
            <a:ext cx="1652227" cy="1652227"/>
          </a:xfrm>
          <a:prstGeom prst="rect">
            <a:avLst/>
          </a:prstGeom>
        </p:spPr>
      </p:pic>
      <p:pic>
        <p:nvPicPr>
          <p:cNvPr id="22" name="Picture 21">
            <a:extLst>
              <a:ext uri="{FF2B5EF4-FFF2-40B4-BE49-F238E27FC236}">
                <a16:creationId xmlns:a16="http://schemas.microsoft.com/office/drawing/2014/main" id="{8E62CC4A-C2FC-4719-8E35-F96F73FA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100" y="2594948"/>
            <a:ext cx="1652227" cy="1652227"/>
          </a:xfrm>
          <a:prstGeom prst="rect">
            <a:avLst/>
          </a:prstGeom>
        </p:spPr>
      </p:pic>
      <p:pic>
        <p:nvPicPr>
          <p:cNvPr id="23" name="Picture 22">
            <a:extLst>
              <a:ext uri="{FF2B5EF4-FFF2-40B4-BE49-F238E27FC236}">
                <a16:creationId xmlns:a16="http://schemas.microsoft.com/office/drawing/2014/main" id="{9451F33B-1572-4152-8E4F-18D0C06F3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319" y="2580975"/>
            <a:ext cx="1652227" cy="1652227"/>
          </a:xfrm>
          <a:prstGeom prst="rect">
            <a:avLst/>
          </a:prstGeom>
        </p:spPr>
      </p:pic>
      <p:pic>
        <p:nvPicPr>
          <p:cNvPr id="24" name="Picture 23">
            <a:extLst>
              <a:ext uri="{FF2B5EF4-FFF2-40B4-BE49-F238E27FC236}">
                <a16:creationId xmlns:a16="http://schemas.microsoft.com/office/drawing/2014/main" id="{3431A06E-1161-42BD-B3D2-7EB322AE0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033" y="2579465"/>
            <a:ext cx="1652227" cy="1652227"/>
          </a:xfrm>
          <a:prstGeom prst="rect">
            <a:avLst/>
          </a:prstGeom>
        </p:spPr>
      </p:pic>
      <p:pic>
        <p:nvPicPr>
          <p:cNvPr id="25" name="Picture 24">
            <a:extLst>
              <a:ext uri="{FF2B5EF4-FFF2-40B4-BE49-F238E27FC236}">
                <a16:creationId xmlns:a16="http://schemas.microsoft.com/office/drawing/2014/main" id="{0FE00EDE-D88A-4BC4-AA95-41968BC25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769" y="2580975"/>
            <a:ext cx="1652227" cy="1652227"/>
          </a:xfrm>
          <a:prstGeom prst="rect">
            <a:avLst/>
          </a:prstGeom>
        </p:spPr>
      </p:pic>
      <p:pic>
        <p:nvPicPr>
          <p:cNvPr id="26" name="Picture 25">
            <a:extLst>
              <a:ext uri="{FF2B5EF4-FFF2-40B4-BE49-F238E27FC236}">
                <a16:creationId xmlns:a16="http://schemas.microsoft.com/office/drawing/2014/main" id="{D49CE256-F1AD-4618-8ACD-D91A5D9B5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580" y="2594948"/>
            <a:ext cx="1652227" cy="1652227"/>
          </a:xfrm>
          <a:prstGeom prst="rect">
            <a:avLst/>
          </a:prstGeom>
        </p:spPr>
      </p:pic>
      <p:sp>
        <p:nvSpPr>
          <p:cNvPr id="27" name="Teardrop 26">
            <a:extLst>
              <a:ext uri="{FF2B5EF4-FFF2-40B4-BE49-F238E27FC236}">
                <a16:creationId xmlns:a16="http://schemas.microsoft.com/office/drawing/2014/main" id="{DC11B0B3-C223-47D2-8320-52659D7495FA}"/>
              </a:ext>
            </a:extLst>
          </p:cNvPr>
          <p:cNvSpPr/>
          <p:nvPr/>
        </p:nvSpPr>
        <p:spPr>
          <a:xfrm rot="19407067">
            <a:off x="8101600" y="3428302"/>
            <a:ext cx="108658" cy="97931"/>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ardrop 28">
            <a:extLst>
              <a:ext uri="{FF2B5EF4-FFF2-40B4-BE49-F238E27FC236}">
                <a16:creationId xmlns:a16="http://schemas.microsoft.com/office/drawing/2014/main" id="{6B98BE4A-C8D2-4F10-A534-12EA1BA9C5B8}"/>
              </a:ext>
            </a:extLst>
          </p:cNvPr>
          <p:cNvSpPr/>
          <p:nvPr/>
        </p:nvSpPr>
        <p:spPr>
          <a:xfrm rot="19407067">
            <a:off x="8084862" y="3573458"/>
            <a:ext cx="113450" cy="94381"/>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ardrop 29">
            <a:extLst>
              <a:ext uri="{FF2B5EF4-FFF2-40B4-BE49-F238E27FC236}">
                <a16:creationId xmlns:a16="http://schemas.microsoft.com/office/drawing/2014/main" id="{29CCCF3D-4034-4967-8CAB-A6264BD5FF46}"/>
              </a:ext>
            </a:extLst>
          </p:cNvPr>
          <p:cNvSpPr/>
          <p:nvPr/>
        </p:nvSpPr>
        <p:spPr>
          <a:xfrm rot="19407067">
            <a:off x="8094031" y="3722983"/>
            <a:ext cx="77149" cy="75571"/>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2999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1522E6-CA61-4ED1-8CAF-48BA9021ADA5}"/>
              </a:ext>
            </a:extLst>
          </p:cNvPr>
          <p:cNvPicPr>
            <a:picLocks noChangeAspect="1"/>
          </p:cNvPicPr>
          <p:nvPr/>
        </p:nvPicPr>
        <p:blipFill>
          <a:blip r:embed="rId3"/>
          <a:stretch>
            <a:fillRect/>
          </a:stretch>
        </p:blipFill>
        <p:spPr>
          <a:xfrm>
            <a:off x="4836761" y="1750442"/>
            <a:ext cx="6426010" cy="4873625"/>
          </a:xfrm>
          <a:prstGeom prst="rect">
            <a:avLst/>
          </a:prstGeom>
        </p:spPr>
      </p:pic>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Daily RE Tasks (Mentioned)</a:t>
            </a:r>
          </a:p>
        </p:txBody>
      </p:sp>
      <p:sp>
        <p:nvSpPr>
          <p:cNvPr id="3" name="Subtitle 2">
            <a:extLst>
              <a:ext uri="{FF2B5EF4-FFF2-40B4-BE49-F238E27FC236}">
                <a16:creationId xmlns:a16="http://schemas.microsoft.com/office/drawing/2014/main" id="{60F6F652-25F2-4CB1-B4CD-94E9F4668C2C}"/>
              </a:ext>
            </a:extLst>
          </p:cNvPr>
          <p:cNvSpPr>
            <a:spLocks noGrp="1"/>
          </p:cNvSpPr>
          <p:nvPr>
            <p:ph idx="4294967295"/>
          </p:nvPr>
        </p:nvSpPr>
        <p:spPr>
          <a:xfrm>
            <a:off x="838200" y="1750442"/>
            <a:ext cx="3932238" cy="4873625"/>
          </a:xfrm>
          <a:solidFill>
            <a:srgbClr val="07CBCF">
              <a:alpha val="26000"/>
            </a:srgbClr>
          </a:solidFill>
          <a:ln>
            <a:noFill/>
          </a:ln>
        </p:spPr>
        <p:txBody>
          <a:bodyPr>
            <a:normAutofit/>
          </a:bodyPr>
          <a:lstStyle/>
          <a:p>
            <a:r>
              <a:rPr lang="en-GB" sz="1200" dirty="0">
                <a:solidFill>
                  <a:srgbClr val="FFFF00"/>
                </a:solidFill>
                <a:latin typeface="Bahnschrift SemiBold" panose="020B0502040204020203" pitchFamily="34" charset="0"/>
                <a:ea typeface="Anonymice Powerline" panose="02060609030202000504" pitchFamily="49" charset="0"/>
              </a:rPr>
              <a:t>Reading Assembly Codes</a:t>
            </a:r>
          </a:p>
          <a:p>
            <a:r>
              <a:rPr lang="en-GB" sz="1200" dirty="0">
                <a:solidFill>
                  <a:srgbClr val="92D050"/>
                </a:solidFill>
                <a:latin typeface="Bahnschrift SemiBold" panose="020B0502040204020203" pitchFamily="34" charset="0"/>
                <a:ea typeface="Anonymice Powerline" panose="02060609030202000504" pitchFamily="49" charset="0"/>
              </a:rPr>
              <a:t>Reading Source Codes (If it is available)</a:t>
            </a:r>
          </a:p>
          <a:p>
            <a:r>
              <a:rPr lang="en-GB" sz="1200" strike="sngStrike" dirty="0">
                <a:solidFill>
                  <a:srgbClr val="FF0000"/>
                </a:solidFill>
                <a:latin typeface="Bahnschrift SemiBold" panose="020B0502040204020203" pitchFamily="34" charset="0"/>
                <a:ea typeface="Anonymice Powerline" panose="02060609030202000504" pitchFamily="49" charset="0"/>
              </a:rPr>
              <a:t>Control-flow unflattening</a:t>
            </a:r>
          </a:p>
          <a:p>
            <a:r>
              <a:rPr lang="en-GB" sz="1200" strike="sngStrike" dirty="0">
                <a:solidFill>
                  <a:srgbClr val="FF0000"/>
                </a:solidFill>
                <a:latin typeface="Bahnschrift SemiBold" panose="020B0502040204020203" pitchFamily="34" charset="0"/>
                <a:ea typeface="Anonymice Powerline" panose="02060609030202000504" pitchFamily="49" charset="0"/>
              </a:rPr>
              <a:t>Decrypt actual payloads</a:t>
            </a:r>
          </a:p>
          <a:p>
            <a:r>
              <a:rPr lang="en-GB" sz="1200" dirty="0">
                <a:solidFill>
                  <a:schemeClr val="bg1"/>
                </a:solidFill>
                <a:latin typeface="Bahnschrift SemiBold" panose="020B0502040204020203" pitchFamily="34" charset="0"/>
                <a:ea typeface="Anonymice Powerline" panose="02060609030202000504" pitchFamily="49" charset="0"/>
              </a:rPr>
              <a:t>Finding Interesting Functions</a:t>
            </a:r>
          </a:p>
          <a:p>
            <a:r>
              <a:rPr lang="en-GB" sz="1200" strike="sngStrike" dirty="0">
                <a:solidFill>
                  <a:srgbClr val="FF0000"/>
                </a:solidFill>
                <a:latin typeface="Bahnschrift SemiBold" panose="020B0502040204020203" pitchFamily="34" charset="0"/>
                <a:ea typeface="Anonymice Powerline" panose="02060609030202000504" pitchFamily="49" charset="0"/>
              </a:rPr>
              <a:t>Dealing with VMs (and other protections)</a:t>
            </a:r>
          </a:p>
          <a:p>
            <a:r>
              <a:rPr lang="en-GB" sz="1200" dirty="0">
                <a:solidFill>
                  <a:schemeClr val="accent2"/>
                </a:solidFill>
                <a:latin typeface="Bahnschrift SemiBold" panose="020B0502040204020203" pitchFamily="34" charset="0"/>
                <a:ea typeface="Anonymice Powerline" panose="02060609030202000504" pitchFamily="49" charset="0"/>
              </a:rPr>
              <a:t>Debugging the program to find out Input Flow</a:t>
            </a:r>
          </a:p>
          <a:p>
            <a:r>
              <a:rPr lang="en-GB" sz="1200" dirty="0">
                <a:solidFill>
                  <a:schemeClr val="bg1"/>
                </a:solidFill>
                <a:latin typeface="Bahnschrift SemiBold" panose="020B0502040204020203" pitchFamily="34" charset="0"/>
                <a:ea typeface="Anonymice Powerline" panose="02060609030202000504" pitchFamily="49" charset="0"/>
              </a:rPr>
              <a:t>Finding out the accepted format of user input</a:t>
            </a:r>
          </a:p>
          <a:p>
            <a:r>
              <a:rPr lang="en-GB" sz="1200" dirty="0">
                <a:solidFill>
                  <a:schemeClr val="accent6"/>
                </a:solidFill>
                <a:latin typeface="Bahnschrift SemiBold" panose="020B0502040204020203" pitchFamily="34" charset="0"/>
                <a:ea typeface="Anonymice Powerline" panose="02060609030202000504" pitchFamily="49" charset="0"/>
              </a:rPr>
              <a:t>Fuzzing</a:t>
            </a:r>
          </a:p>
          <a:p>
            <a:r>
              <a:rPr lang="en-GB" sz="1200" strike="sngStrike" dirty="0">
                <a:solidFill>
                  <a:srgbClr val="FF0000"/>
                </a:solidFill>
                <a:latin typeface="Bahnschrift SemiBold" panose="020B0502040204020203" pitchFamily="34" charset="0"/>
                <a:ea typeface="Anonymice Powerline" panose="02060609030202000504" pitchFamily="49" charset="0"/>
              </a:rPr>
              <a:t>Writing an actual exploit for the target</a:t>
            </a:r>
          </a:p>
          <a:p>
            <a:endParaRPr lang="en-GB" sz="1200" dirty="0">
              <a:solidFill>
                <a:schemeClr val="bg1"/>
              </a:solidFill>
              <a:latin typeface="Bahnschrift SemiBold" panose="020B0502040204020203" pitchFamily="34" charset="0"/>
              <a:ea typeface="Anonymice Powerline" panose="02060609030202000504" pitchFamily="49" charset="0"/>
            </a:endParaRPr>
          </a:p>
          <a:p>
            <a:endParaRPr lang="en-GB" sz="1200" dirty="0">
              <a:solidFill>
                <a:schemeClr val="bg1"/>
              </a:solidFill>
              <a:latin typeface="Bahnschrift SemiBold" panose="020B0502040204020203" pitchFamily="34" charset="0"/>
              <a:ea typeface="Anonymice Powerline" panose="02060609030202000504" pitchFamily="49" charset="0"/>
            </a:endParaRPr>
          </a:p>
        </p:txBody>
      </p:sp>
      <p:pic>
        <p:nvPicPr>
          <p:cNvPr id="21" name="Picture 20">
            <a:extLst>
              <a:ext uri="{FF2B5EF4-FFF2-40B4-BE49-F238E27FC236}">
                <a16:creationId xmlns:a16="http://schemas.microsoft.com/office/drawing/2014/main" id="{9258F3D5-C81A-4086-A4D6-931A3A4D8E93}"/>
              </a:ext>
            </a:extLst>
          </p:cNvPr>
          <p:cNvPicPr>
            <a:picLocks noChangeAspect="1"/>
          </p:cNvPicPr>
          <p:nvPr/>
        </p:nvPicPr>
        <p:blipFill>
          <a:blip r:embed="rId4"/>
          <a:stretch>
            <a:fillRect/>
          </a:stretch>
        </p:blipFill>
        <p:spPr>
          <a:xfrm>
            <a:off x="838199" y="365124"/>
            <a:ext cx="1325563" cy="1325563"/>
          </a:xfrm>
          <a:prstGeom prst="rect">
            <a:avLst/>
          </a:prstGeom>
        </p:spPr>
      </p:pic>
      <p:pic>
        <p:nvPicPr>
          <p:cNvPr id="6" name="Picture 5">
            <a:extLst>
              <a:ext uri="{FF2B5EF4-FFF2-40B4-BE49-F238E27FC236}">
                <a16:creationId xmlns:a16="http://schemas.microsoft.com/office/drawing/2014/main" id="{69912E3E-101A-4D56-BD03-B3F260EE29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1849" y="2469091"/>
            <a:ext cx="3955833" cy="3271308"/>
          </a:xfrm>
          <a:prstGeom prst="rect">
            <a:avLst/>
          </a:prstGeom>
        </p:spPr>
      </p:pic>
    </p:spTree>
    <p:extLst>
      <p:ext uri="{BB962C8B-B14F-4D97-AF65-F5344CB8AC3E}">
        <p14:creationId xmlns:p14="http://schemas.microsoft.com/office/powerpoint/2010/main" val="424051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Reverse Engineer Issues</a:t>
            </a:r>
          </a:p>
        </p:txBody>
      </p:sp>
      <p:sp>
        <p:nvSpPr>
          <p:cNvPr id="3" name="Subtitle 2">
            <a:extLst>
              <a:ext uri="{FF2B5EF4-FFF2-40B4-BE49-F238E27FC236}">
                <a16:creationId xmlns:a16="http://schemas.microsoft.com/office/drawing/2014/main" id="{60F6F652-25F2-4CB1-B4CD-94E9F4668C2C}"/>
              </a:ext>
            </a:extLst>
          </p:cNvPr>
          <p:cNvSpPr>
            <a:spLocks noGrp="1"/>
          </p:cNvSpPr>
          <p:nvPr>
            <p:ph idx="4294967295"/>
          </p:nvPr>
        </p:nvSpPr>
        <p:spPr>
          <a:xfrm>
            <a:off x="838199" y="1750442"/>
            <a:ext cx="10515599" cy="4873625"/>
          </a:xfrm>
          <a:solidFill>
            <a:srgbClr val="07CBCF">
              <a:alpha val="26000"/>
            </a:srgbClr>
          </a:solidFill>
          <a:ln>
            <a:noFill/>
          </a:ln>
        </p:spPr>
        <p:txBody>
          <a:bodyPr>
            <a:normAutofit/>
          </a:bodyPr>
          <a:lstStyle/>
          <a:p>
            <a:r>
              <a:rPr lang="en-GB" sz="2000" dirty="0">
                <a:solidFill>
                  <a:schemeClr val="bg1"/>
                </a:solidFill>
                <a:latin typeface="Bahnschrift SemiBold" panose="020B0502040204020203" pitchFamily="34" charset="0"/>
                <a:ea typeface="Anonymice Powerline" panose="02060609030202000504" pitchFamily="49" charset="0"/>
              </a:rPr>
              <a:t>Psychologically exhausting (optional)</a:t>
            </a:r>
          </a:p>
          <a:p>
            <a:r>
              <a:rPr lang="en-GB" sz="2000" dirty="0">
                <a:solidFill>
                  <a:schemeClr val="bg1"/>
                </a:solidFill>
                <a:latin typeface="Bahnschrift SemiBold" panose="020B0502040204020203" pitchFamily="34" charset="0"/>
                <a:ea typeface="Anonymice Powerline" panose="02060609030202000504" pitchFamily="49" charset="0"/>
              </a:rPr>
              <a:t>Time consuming</a:t>
            </a:r>
          </a:p>
          <a:p>
            <a:r>
              <a:rPr lang="en-GB" sz="2000" dirty="0">
                <a:solidFill>
                  <a:schemeClr val="bg1"/>
                </a:solidFill>
                <a:latin typeface="Bahnschrift SemiBold" panose="020B0502040204020203" pitchFamily="34" charset="0"/>
                <a:ea typeface="Anonymice Powerline" panose="02060609030202000504" pitchFamily="49" charset="0"/>
              </a:rPr>
              <a:t>If there is no purchased tool already, requires more manual work</a:t>
            </a:r>
          </a:p>
          <a:p>
            <a:r>
              <a:rPr lang="en-GB" sz="2000" b="1" dirty="0">
                <a:solidFill>
                  <a:schemeClr val="bg1"/>
                </a:solidFill>
                <a:latin typeface="Bahnschrift SemiBold" panose="020B0502040204020203" pitchFamily="34" charset="0"/>
                <a:ea typeface="Anonymice Powerline" panose="02060609030202000504" pitchFamily="49" charset="0"/>
              </a:rPr>
              <a:t>Not being able to automate </a:t>
            </a:r>
            <a:r>
              <a:rPr lang="en-GB" sz="2000" dirty="0">
                <a:solidFill>
                  <a:schemeClr val="bg1"/>
                </a:solidFill>
                <a:latin typeface="Bahnschrift SemiBold" panose="020B0502040204020203" pitchFamily="34" charset="0"/>
                <a:ea typeface="Anonymice Powerline" panose="02060609030202000504" pitchFamily="49" charset="0"/>
              </a:rPr>
              <a:t>routines</a:t>
            </a:r>
          </a:p>
          <a:p>
            <a:endParaRPr lang="en-GB" sz="2000" dirty="0">
              <a:solidFill>
                <a:schemeClr val="bg1"/>
              </a:solidFill>
              <a:latin typeface="Bahnschrift SemiBold" panose="020B0502040204020203" pitchFamily="34" charset="0"/>
              <a:ea typeface="Anonymice Powerline" panose="02060609030202000504" pitchFamily="49" charset="0"/>
            </a:endParaRPr>
          </a:p>
          <a:p>
            <a:endParaRPr lang="en-GB" sz="2000" dirty="0">
              <a:solidFill>
                <a:schemeClr val="bg1"/>
              </a:solidFill>
              <a:latin typeface="Bahnschrift SemiBold" panose="020B0502040204020203" pitchFamily="34" charset="0"/>
              <a:ea typeface="Anonymice Powerline" panose="02060609030202000504" pitchFamily="49" charset="0"/>
            </a:endParaRPr>
          </a:p>
          <a:p>
            <a:endParaRPr lang="en-GB" sz="2000" dirty="0">
              <a:solidFill>
                <a:schemeClr val="bg1"/>
              </a:solidFill>
              <a:latin typeface="Bahnschrift SemiBold" panose="020B0502040204020203" pitchFamily="34" charset="0"/>
              <a:ea typeface="Anonymice Powerline" panose="02060609030202000504" pitchFamily="49" charset="0"/>
            </a:endParaRPr>
          </a:p>
          <a:p>
            <a:endParaRPr lang="en-GB" sz="1200" dirty="0">
              <a:solidFill>
                <a:schemeClr val="bg1"/>
              </a:solidFill>
              <a:latin typeface="Bahnschrift SemiBold" panose="020B0502040204020203" pitchFamily="34" charset="0"/>
              <a:ea typeface="Anonymice Powerline" panose="02060609030202000504" pitchFamily="49" charset="0"/>
            </a:endParaRPr>
          </a:p>
          <a:p>
            <a:endParaRPr lang="en-GB" sz="1200" dirty="0">
              <a:solidFill>
                <a:schemeClr val="bg1"/>
              </a:solidFill>
              <a:latin typeface="Bahnschrift SemiBold" panose="020B0502040204020203" pitchFamily="34" charset="0"/>
              <a:ea typeface="Anonymice Powerline" panose="02060609030202000504" pitchFamily="49" charset="0"/>
            </a:endParaRPr>
          </a:p>
        </p:txBody>
      </p:sp>
      <p:pic>
        <p:nvPicPr>
          <p:cNvPr id="21" name="Picture 20">
            <a:extLst>
              <a:ext uri="{FF2B5EF4-FFF2-40B4-BE49-F238E27FC236}">
                <a16:creationId xmlns:a16="http://schemas.microsoft.com/office/drawing/2014/main" id="{9258F3D5-C81A-4086-A4D6-931A3A4D8E93}"/>
              </a:ext>
            </a:extLst>
          </p:cNvPr>
          <p:cNvPicPr>
            <a:picLocks noChangeAspect="1"/>
          </p:cNvPicPr>
          <p:nvPr/>
        </p:nvPicPr>
        <p:blipFill>
          <a:blip r:embed="rId3"/>
          <a:stretch>
            <a:fillRect/>
          </a:stretch>
        </p:blipFill>
        <p:spPr>
          <a:xfrm>
            <a:off x="838199" y="365124"/>
            <a:ext cx="1325563" cy="1325563"/>
          </a:xfrm>
          <a:prstGeom prst="rect">
            <a:avLst/>
          </a:prstGeom>
        </p:spPr>
      </p:pic>
      <p:sp>
        <p:nvSpPr>
          <p:cNvPr id="11" name="Rectangle: Rounded Corners 10">
            <a:extLst>
              <a:ext uri="{FF2B5EF4-FFF2-40B4-BE49-F238E27FC236}">
                <a16:creationId xmlns:a16="http://schemas.microsoft.com/office/drawing/2014/main" id="{CC1A9E43-A6A5-467C-B6F1-41E809D0B2C9}"/>
              </a:ext>
            </a:extLst>
          </p:cNvPr>
          <p:cNvSpPr/>
          <p:nvPr/>
        </p:nvSpPr>
        <p:spPr>
          <a:xfrm>
            <a:off x="1261533" y="711200"/>
            <a:ext cx="902229" cy="406400"/>
          </a:xfrm>
          <a:prstGeom prst="roundRect">
            <a:avLst>
              <a:gd name="adj" fmla="val 50000"/>
            </a:avLst>
          </a:prstGeom>
          <a:solidFill>
            <a:srgbClr val="FF0000"/>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800" dirty="0" err="1">
                <a:solidFill>
                  <a:schemeClr val="bg1"/>
                </a:solidFill>
                <a:latin typeface="Comic Sans MS" panose="030F0702030302020204" pitchFamily="66" charset="0"/>
              </a:rPr>
              <a:t>i</a:t>
            </a:r>
            <a:r>
              <a:rPr lang="en-GB" sz="800" dirty="0">
                <a:solidFill>
                  <a:schemeClr val="bg1"/>
                </a:solidFill>
                <a:latin typeface="Comic Sans MS" panose="030F0702030302020204" pitchFamily="66" charset="0"/>
              </a:rPr>
              <a:t> have crippling depression</a:t>
            </a:r>
          </a:p>
        </p:txBody>
      </p:sp>
    </p:spTree>
    <p:extLst>
      <p:ext uri="{BB962C8B-B14F-4D97-AF65-F5344CB8AC3E}">
        <p14:creationId xmlns:p14="http://schemas.microsoft.com/office/powerpoint/2010/main" val="30093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Tool-Assisted </a:t>
            </a:r>
            <a:r>
              <a:rPr lang="en-GB" sz="4400" dirty="0" err="1">
                <a:solidFill>
                  <a:schemeClr val="bg1"/>
                </a:solidFill>
                <a:latin typeface="Bahnschrift SemiBold" panose="020B0502040204020203" pitchFamily="34" charset="0"/>
                <a:ea typeface="Anonymice Powerline" panose="02060609030202000504" pitchFamily="49" charset="0"/>
              </a:rPr>
              <a:t>Superplay</a:t>
            </a:r>
            <a:r>
              <a:rPr lang="en-GB" sz="4400" dirty="0">
                <a:solidFill>
                  <a:schemeClr val="bg1"/>
                </a:solidFill>
                <a:latin typeface="Bahnschrift SemiBold" panose="020B0502040204020203" pitchFamily="34" charset="0"/>
                <a:ea typeface="Anonymice Powerline" panose="02060609030202000504" pitchFamily="49" charset="0"/>
              </a:rPr>
              <a:t> (TAS)</a:t>
            </a:r>
          </a:p>
        </p:txBody>
      </p:sp>
      <p:sp>
        <p:nvSpPr>
          <p:cNvPr id="6" name="Text Placeholder 5">
            <a:extLst>
              <a:ext uri="{FF2B5EF4-FFF2-40B4-BE49-F238E27FC236}">
                <a16:creationId xmlns:a16="http://schemas.microsoft.com/office/drawing/2014/main" id="{688275D7-66FF-4160-ADE5-EC55053A9114}"/>
              </a:ext>
            </a:extLst>
          </p:cNvPr>
          <p:cNvSpPr>
            <a:spLocks noGrp="1"/>
          </p:cNvSpPr>
          <p:nvPr>
            <p:ph type="body" idx="1"/>
          </p:nvPr>
        </p:nvSpPr>
        <p:spPr/>
        <p:txBody>
          <a:bodyPr/>
          <a:lstStyle/>
          <a:p>
            <a:pPr algn="ctr"/>
            <a:r>
              <a:rPr lang="en-GB" dirty="0">
                <a:solidFill>
                  <a:schemeClr val="bg1"/>
                </a:solidFill>
              </a:rPr>
              <a:t>CELESTE (2018)</a:t>
            </a:r>
          </a:p>
        </p:txBody>
      </p:sp>
      <p:sp>
        <p:nvSpPr>
          <p:cNvPr id="3" name="Subtitle 2">
            <a:extLst>
              <a:ext uri="{FF2B5EF4-FFF2-40B4-BE49-F238E27FC236}">
                <a16:creationId xmlns:a16="http://schemas.microsoft.com/office/drawing/2014/main" id="{60F6F652-25F2-4CB1-B4CD-94E9F4668C2C}"/>
              </a:ext>
            </a:extLst>
          </p:cNvPr>
          <p:cNvSpPr>
            <a:spLocks noGrp="1"/>
          </p:cNvSpPr>
          <p:nvPr>
            <p:ph sz="half" idx="2"/>
          </p:nvPr>
        </p:nvSpPr>
        <p:spPr>
          <a:solidFill>
            <a:srgbClr val="07CBCF">
              <a:alpha val="26000"/>
            </a:srgbClr>
          </a:solidFill>
          <a:ln>
            <a:noFill/>
          </a:ln>
        </p:spPr>
        <p:txBody>
          <a:bodyPr>
            <a:normAutofit/>
          </a:bodyPr>
          <a:lstStyle/>
          <a:p>
            <a:pPr marL="0" indent="0">
              <a:buNone/>
            </a:pPr>
            <a:endParaRPr lang="en-GB" sz="2000" dirty="0">
              <a:solidFill>
                <a:schemeClr val="bg1"/>
              </a:solidFill>
              <a:latin typeface="Bahnschrift SemiBold" panose="020B0502040204020203" pitchFamily="34" charset="0"/>
              <a:ea typeface="Anonymice Powerline" panose="02060609030202000504" pitchFamily="49" charset="0"/>
            </a:endParaRPr>
          </a:p>
          <a:p>
            <a:endParaRPr lang="en-GB" sz="2000" dirty="0">
              <a:solidFill>
                <a:schemeClr val="bg1"/>
              </a:solidFill>
              <a:latin typeface="Bahnschrift SemiBold" panose="020B0502040204020203" pitchFamily="34" charset="0"/>
              <a:ea typeface="Anonymice Powerline" panose="02060609030202000504" pitchFamily="49" charset="0"/>
            </a:endParaRPr>
          </a:p>
          <a:p>
            <a:endParaRPr lang="en-GB" sz="2000" dirty="0">
              <a:solidFill>
                <a:schemeClr val="bg1"/>
              </a:solidFill>
              <a:latin typeface="Bahnschrift SemiBold" panose="020B0502040204020203" pitchFamily="34" charset="0"/>
              <a:ea typeface="Anonymice Powerline" panose="02060609030202000504" pitchFamily="49" charset="0"/>
            </a:endParaRPr>
          </a:p>
          <a:p>
            <a:endParaRPr lang="en-GB" sz="1200" dirty="0">
              <a:solidFill>
                <a:schemeClr val="bg1"/>
              </a:solidFill>
              <a:latin typeface="Bahnschrift SemiBold" panose="020B0502040204020203" pitchFamily="34" charset="0"/>
              <a:ea typeface="Anonymice Powerline" panose="02060609030202000504" pitchFamily="49" charset="0"/>
            </a:endParaRPr>
          </a:p>
          <a:p>
            <a:endParaRPr lang="en-GB" sz="1200" dirty="0">
              <a:solidFill>
                <a:schemeClr val="bg1"/>
              </a:solidFill>
              <a:latin typeface="Bahnschrift SemiBold" panose="020B0502040204020203" pitchFamily="34" charset="0"/>
              <a:ea typeface="Anonymice Powerline" panose="02060609030202000504" pitchFamily="49" charset="0"/>
            </a:endParaRPr>
          </a:p>
        </p:txBody>
      </p:sp>
      <p:sp>
        <p:nvSpPr>
          <p:cNvPr id="7" name="Text Placeholder 6">
            <a:extLst>
              <a:ext uri="{FF2B5EF4-FFF2-40B4-BE49-F238E27FC236}">
                <a16:creationId xmlns:a16="http://schemas.microsoft.com/office/drawing/2014/main" id="{9CC9A8D5-E23E-4015-A2A7-07F6B58F8F8A}"/>
              </a:ext>
            </a:extLst>
          </p:cNvPr>
          <p:cNvSpPr>
            <a:spLocks noGrp="1"/>
          </p:cNvSpPr>
          <p:nvPr>
            <p:ph type="body" sz="quarter" idx="3"/>
          </p:nvPr>
        </p:nvSpPr>
        <p:spPr/>
        <p:txBody>
          <a:bodyPr/>
          <a:lstStyle/>
          <a:p>
            <a:pPr algn="ctr"/>
            <a:r>
              <a:rPr lang="en-GB" dirty="0">
                <a:solidFill>
                  <a:schemeClr val="bg1"/>
                </a:solidFill>
              </a:rPr>
              <a:t>Mario Bros. (1983)</a:t>
            </a: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pic>
        <p:nvPicPr>
          <p:cNvPr id="13" name="Picture 12">
            <a:extLst>
              <a:ext uri="{FF2B5EF4-FFF2-40B4-BE49-F238E27FC236}">
                <a16:creationId xmlns:a16="http://schemas.microsoft.com/office/drawing/2014/main" id="{48E63F5B-AA39-4370-9FB5-3DC005C28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667" y="2690071"/>
            <a:ext cx="5047721" cy="3127834"/>
          </a:xfrm>
          <a:prstGeom prst="rect">
            <a:avLst/>
          </a:prstGeom>
        </p:spPr>
      </p:pic>
      <p:pic>
        <p:nvPicPr>
          <p:cNvPr id="17" name="Content Placeholder 16">
            <a:extLst>
              <a:ext uri="{FF2B5EF4-FFF2-40B4-BE49-F238E27FC236}">
                <a16:creationId xmlns:a16="http://schemas.microsoft.com/office/drawing/2014/main" id="{C9500BB9-A9E1-4C84-8DC7-93A61206C9A6}"/>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843226" y="2713581"/>
            <a:ext cx="5154349" cy="3104324"/>
          </a:xfrm>
        </p:spPr>
      </p:pic>
    </p:spTree>
    <p:extLst>
      <p:ext uri="{BB962C8B-B14F-4D97-AF65-F5344CB8AC3E}">
        <p14:creationId xmlns:p14="http://schemas.microsoft.com/office/powerpoint/2010/main" val="4156695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Super Simplification</a:t>
            </a:r>
          </a:p>
        </p:txBody>
      </p:sp>
      <p:sp>
        <p:nvSpPr>
          <p:cNvPr id="3" name="Subtitle 2">
            <a:extLst>
              <a:ext uri="{FF2B5EF4-FFF2-40B4-BE49-F238E27FC236}">
                <a16:creationId xmlns:a16="http://schemas.microsoft.com/office/drawing/2014/main" id="{60F6F652-25F2-4CB1-B4CD-94E9F4668C2C}"/>
              </a:ext>
            </a:extLst>
          </p:cNvPr>
          <p:cNvSpPr>
            <a:spLocks noGrp="1"/>
          </p:cNvSpPr>
          <p:nvPr>
            <p:ph sz="half" idx="2"/>
          </p:nvPr>
        </p:nvSpPr>
        <p:spPr>
          <a:xfrm>
            <a:off x="3517106" y="2505075"/>
            <a:ext cx="5157787" cy="3684588"/>
          </a:xfrm>
          <a:solidFill>
            <a:srgbClr val="07CBCF">
              <a:alpha val="26000"/>
            </a:srgbClr>
          </a:solidFill>
          <a:ln>
            <a:noFill/>
          </a:ln>
        </p:spPr>
        <p:txBody>
          <a:bodyPr>
            <a:normAutofit/>
          </a:bodyPr>
          <a:lstStyle/>
          <a:p>
            <a:pPr marL="0" indent="0">
              <a:buNone/>
            </a:pPr>
            <a:endParaRPr lang="en-GB" sz="2000" dirty="0">
              <a:solidFill>
                <a:schemeClr val="bg1"/>
              </a:solidFill>
              <a:latin typeface="Bahnschrift SemiBold" panose="020B0502040204020203" pitchFamily="34" charset="0"/>
              <a:ea typeface="Anonymice Powerline" panose="02060609030202000504" pitchFamily="49" charset="0"/>
            </a:endParaRPr>
          </a:p>
          <a:p>
            <a:endParaRPr lang="en-GB" sz="2000" dirty="0">
              <a:solidFill>
                <a:schemeClr val="bg1"/>
              </a:solidFill>
              <a:latin typeface="Bahnschrift SemiBold" panose="020B0502040204020203" pitchFamily="34" charset="0"/>
              <a:ea typeface="Anonymice Powerline" panose="02060609030202000504" pitchFamily="49" charset="0"/>
            </a:endParaRPr>
          </a:p>
          <a:p>
            <a:endParaRPr lang="en-GB" sz="2000" dirty="0">
              <a:solidFill>
                <a:schemeClr val="bg1"/>
              </a:solidFill>
              <a:latin typeface="Bahnschrift SemiBold" panose="020B0502040204020203" pitchFamily="34" charset="0"/>
              <a:ea typeface="Anonymice Powerline" panose="02060609030202000504" pitchFamily="49" charset="0"/>
            </a:endParaRPr>
          </a:p>
          <a:p>
            <a:endParaRPr lang="en-GB" sz="1200" dirty="0">
              <a:solidFill>
                <a:schemeClr val="bg1"/>
              </a:solidFill>
              <a:latin typeface="Bahnschrift SemiBold" panose="020B0502040204020203" pitchFamily="34" charset="0"/>
              <a:ea typeface="Anonymice Powerline" panose="02060609030202000504" pitchFamily="49" charset="0"/>
            </a:endParaRPr>
          </a:p>
          <a:p>
            <a:endParaRPr lang="en-GB" sz="1200" dirty="0">
              <a:solidFill>
                <a:schemeClr val="bg1"/>
              </a:solidFill>
              <a:latin typeface="Bahnschrift SemiBold" panose="020B0502040204020203" pitchFamily="34" charset="0"/>
              <a:ea typeface="Anonymice Powerline" panose="02060609030202000504" pitchFamily="49" charset="0"/>
            </a:endParaRPr>
          </a:p>
        </p:txBody>
      </p:sp>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pic>
        <p:nvPicPr>
          <p:cNvPr id="12" name="Picture 11">
            <a:extLst>
              <a:ext uri="{FF2B5EF4-FFF2-40B4-BE49-F238E27FC236}">
                <a16:creationId xmlns:a16="http://schemas.microsoft.com/office/drawing/2014/main" id="{AA526D7E-8BBC-4435-AA1D-AFA4FB467AC8}"/>
              </a:ext>
            </a:extLst>
          </p:cNvPr>
          <p:cNvPicPr>
            <a:picLocks noChangeAspect="1"/>
          </p:cNvPicPr>
          <p:nvPr/>
        </p:nvPicPr>
        <p:blipFill>
          <a:blip r:embed="rId4"/>
          <a:stretch>
            <a:fillRect/>
          </a:stretch>
        </p:blipFill>
        <p:spPr>
          <a:xfrm>
            <a:off x="3474711" y="2505074"/>
            <a:ext cx="5242575" cy="3684588"/>
          </a:xfrm>
          <a:prstGeom prst="rect">
            <a:avLst/>
          </a:prstGeom>
        </p:spPr>
      </p:pic>
      <p:sp>
        <p:nvSpPr>
          <p:cNvPr id="4" name="TextBox 3">
            <a:extLst>
              <a:ext uri="{FF2B5EF4-FFF2-40B4-BE49-F238E27FC236}">
                <a16:creationId xmlns:a16="http://schemas.microsoft.com/office/drawing/2014/main" id="{F3638F89-8CA9-48B2-AC8F-B446255BEF7C}"/>
              </a:ext>
            </a:extLst>
          </p:cNvPr>
          <p:cNvSpPr txBox="1"/>
          <p:nvPr/>
        </p:nvSpPr>
        <p:spPr>
          <a:xfrm>
            <a:off x="2751717" y="1913215"/>
            <a:ext cx="6688562" cy="369332"/>
          </a:xfrm>
          <a:prstGeom prst="rect">
            <a:avLst/>
          </a:prstGeom>
          <a:noFill/>
        </p:spPr>
        <p:txBody>
          <a:bodyPr wrap="none" rtlCol="0">
            <a:spAutoFit/>
          </a:bodyPr>
          <a:lstStyle/>
          <a:p>
            <a:r>
              <a:rPr lang="en-GB" dirty="0">
                <a:solidFill>
                  <a:schemeClr val="bg1"/>
                </a:solidFill>
              </a:rPr>
              <a:t>Common ground between TAS Runners and Vulnerability Researchers</a:t>
            </a:r>
          </a:p>
        </p:txBody>
      </p:sp>
    </p:spTree>
    <p:extLst>
      <p:ext uri="{BB962C8B-B14F-4D97-AF65-F5344CB8AC3E}">
        <p14:creationId xmlns:p14="http://schemas.microsoft.com/office/powerpoint/2010/main" val="174083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EB981-D6A1-4453-ABF1-7A29EDAAF3CC}"/>
              </a:ext>
            </a:extLst>
          </p:cNvPr>
          <p:cNvSpPr>
            <a:spLocks noGrp="1"/>
          </p:cNvSpPr>
          <p:nvPr>
            <p:ph type="title"/>
          </p:nvPr>
        </p:nvSpPr>
        <p:spPr>
          <a:solidFill>
            <a:srgbClr val="07CBCF">
              <a:alpha val="26000"/>
            </a:srgbClr>
          </a:solidFill>
        </p:spPr>
        <p:txBody>
          <a:bodyPr>
            <a:normAutofit/>
          </a:bodyPr>
          <a:lstStyle/>
          <a:p>
            <a:r>
              <a:rPr lang="en-GB" sz="4400" dirty="0">
                <a:solidFill>
                  <a:schemeClr val="bg1"/>
                </a:solidFill>
                <a:latin typeface="Bahnschrift SemiBold" panose="020B0502040204020203" pitchFamily="34" charset="0"/>
                <a:ea typeface="Anonymice Powerline" panose="02060609030202000504" pitchFamily="49" charset="0"/>
              </a:rPr>
              <a:t>              TAS Example: CVE-2015-2797</a:t>
            </a:r>
          </a:p>
        </p:txBody>
      </p:sp>
      <p:sp>
        <p:nvSpPr>
          <p:cNvPr id="3" name="Subtitle 2">
            <a:extLst>
              <a:ext uri="{FF2B5EF4-FFF2-40B4-BE49-F238E27FC236}">
                <a16:creationId xmlns:a16="http://schemas.microsoft.com/office/drawing/2014/main" id="{60F6F652-25F2-4CB1-B4CD-94E9F4668C2C}"/>
              </a:ext>
            </a:extLst>
          </p:cNvPr>
          <p:cNvSpPr>
            <a:spLocks noGrp="1"/>
          </p:cNvSpPr>
          <p:nvPr>
            <p:ph sz="half" idx="1"/>
          </p:nvPr>
        </p:nvSpPr>
        <p:spPr>
          <a:solidFill>
            <a:srgbClr val="07CBCF">
              <a:alpha val="26000"/>
            </a:srgbClr>
          </a:solidFill>
          <a:ln>
            <a:noFill/>
          </a:ln>
        </p:spPr>
        <p:txBody>
          <a:bodyPr>
            <a:normAutofit/>
          </a:bodyPr>
          <a:lstStyle/>
          <a:p>
            <a:pPr marL="0" indent="0">
              <a:buNone/>
            </a:pPr>
            <a:r>
              <a:rPr lang="en-US" sz="1800" dirty="0">
                <a:solidFill>
                  <a:schemeClr val="bg1"/>
                </a:solidFill>
                <a:latin typeface="Bahnschrift SemiBold" panose="020B0502040204020203" pitchFamily="34" charset="0"/>
                <a:ea typeface="Anonymice Powerline" panose="02060609030202000504" pitchFamily="49" charset="0"/>
              </a:rPr>
              <a:t>Stack-based buffer overflow in </a:t>
            </a:r>
            <a:r>
              <a:rPr lang="en-US" sz="1800" dirty="0" err="1">
                <a:solidFill>
                  <a:schemeClr val="bg1"/>
                </a:solidFill>
                <a:latin typeface="Bahnschrift SemiBold" panose="020B0502040204020203" pitchFamily="34" charset="0"/>
                <a:ea typeface="Anonymice Powerline" panose="02060609030202000504" pitchFamily="49" charset="0"/>
              </a:rPr>
              <a:t>AirTies</a:t>
            </a:r>
            <a:r>
              <a:rPr lang="en-US" sz="1800" dirty="0">
                <a:solidFill>
                  <a:schemeClr val="bg1"/>
                </a:solidFill>
                <a:latin typeface="Bahnschrift SemiBold" panose="020B0502040204020203" pitchFamily="34" charset="0"/>
                <a:ea typeface="Anonymice Powerline" panose="02060609030202000504" pitchFamily="49" charset="0"/>
              </a:rPr>
              <a:t> Air 6372, 5760, 5750, 5650TT, 5453, 5444TT, 5443, 5442, 5343, 5342, 5341, and 5021 DSL modems with firmware 1.0.2.0 and earlier allows remote attackers to execute arbitrary code via a long string in the redirect parameter to </a:t>
            </a:r>
            <a:r>
              <a:rPr lang="en-US" sz="1800" dirty="0" err="1">
                <a:solidFill>
                  <a:schemeClr val="bg1"/>
                </a:solidFill>
                <a:latin typeface="Bahnschrift SemiBold" panose="020B0502040204020203" pitchFamily="34" charset="0"/>
                <a:ea typeface="Anonymice Powerline" panose="02060609030202000504" pitchFamily="49" charset="0"/>
              </a:rPr>
              <a:t>cgi</a:t>
            </a:r>
            <a:r>
              <a:rPr lang="en-US" sz="1800" dirty="0">
                <a:solidFill>
                  <a:schemeClr val="bg1"/>
                </a:solidFill>
                <a:latin typeface="Bahnschrift SemiBold" panose="020B0502040204020203" pitchFamily="34" charset="0"/>
                <a:ea typeface="Anonymice Powerline" panose="02060609030202000504" pitchFamily="49" charset="0"/>
              </a:rPr>
              <a:t>-bin/login. </a:t>
            </a:r>
            <a:endParaRPr lang="en-GB" sz="1800" dirty="0">
              <a:solidFill>
                <a:schemeClr val="bg1"/>
              </a:solidFill>
              <a:latin typeface="Bahnschrift SemiBold" panose="020B0502040204020203" pitchFamily="34" charset="0"/>
              <a:ea typeface="Anonymice Powerline" panose="02060609030202000504" pitchFamily="49" charset="0"/>
            </a:endParaRPr>
          </a:p>
          <a:p>
            <a:endParaRPr lang="en-GB" sz="1200" dirty="0">
              <a:solidFill>
                <a:schemeClr val="bg1"/>
              </a:solidFill>
              <a:latin typeface="Bahnschrift SemiBold" panose="020B0502040204020203" pitchFamily="34" charset="0"/>
              <a:ea typeface="Anonymice Powerline" panose="02060609030202000504" pitchFamily="49" charset="0"/>
            </a:endParaRPr>
          </a:p>
        </p:txBody>
      </p:sp>
      <p:pic>
        <p:nvPicPr>
          <p:cNvPr id="13" name="Content Placeholder 12">
            <a:extLst>
              <a:ext uri="{FF2B5EF4-FFF2-40B4-BE49-F238E27FC236}">
                <a16:creationId xmlns:a16="http://schemas.microsoft.com/office/drawing/2014/main" id="{C6EBAF3A-4B36-427D-AC9D-3CBB088DCE4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2115344"/>
            <a:ext cx="5029200" cy="3771900"/>
          </a:xfrm>
        </p:spPr>
      </p:pic>
      <p:pic>
        <p:nvPicPr>
          <p:cNvPr id="5" name="Picture 4">
            <a:extLst>
              <a:ext uri="{FF2B5EF4-FFF2-40B4-BE49-F238E27FC236}">
                <a16:creationId xmlns:a16="http://schemas.microsoft.com/office/drawing/2014/main" id="{B97F5EB8-EB9A-49EA-9752-C50DC767C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365125"/>
            <a:ext cx="1999312" cy="1325563"/>
          </a:xfrm>
          <a:prstGeom prst="rect">
            <a:avLst/>
          </a:prstGeom>
        </p:spPr>
      </p:pic>
    </p:spTree>
    <p:extLst>
      <p:ext uri="{BB962C8B-B14F-4D97-AF65-F5344CB8AC3E}">
        <p14:creationId xmlns:p14="http://schemas.microsoft.com/office/powerpoint/2010/main" val="544327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1922</TotalTime>
  <Words>978</Words>
  <Application>Microsoft Office PowerPoint</Application>
  <PresentationFormat>Widescreen</PresentationFormat>
  <Paragraphs>151</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Bahnschrift SemiBold</vt:lpstr>
      <vt:lpstr>Calibri</vt:lpstr>
      <vt:lpstr>Calibri Light</vt:lpstr>
      <vt:lpstr>Comic Sans MS</vt:lpstr>
      <vt:lpstr>Office Theme</vt:lpstr>
      <vt:lpstr>Modern Era of Reverse Engineering</vt:lpstr>
      <vt:lpstr>$ whoami</vt:lpstr>
      <vt:lpstr>$ Contents</vt:lpstr>
      <vt:lpstr>         Daily RE Tasks (Almost)</vt:lpstr>
      <vt:lpstr>         Daily RE Tasks (Mentioned)</vt:lpstr>
      <vt:lpstr>         Reverse Engineer Issues</vt:lpstr>
      <vt:lpstr>              Tool-Assisted Superplay (TAS)</vt:lpstr>
      <vt:lpstr>              Super Simplification</vt:lpstr>
      <vt:lpstr>              TAS Example: CVE-2015-2797</vt:lpstr>
      <vt:lpstr>              TAS Example: CVE-2015-2797</vt:lpstr>
      <vt:lpstr>              TAS Example: CVE-2015-2797</vt:lpstr>
      <vt:lpstr>              TAS Example: CVE-2015-2797</vt:lpstr>
      <vt:lpstr>              TAS Example: CVE-2015-2797</vt:lpstr>
      <vt:lpstr>              TAS Example: CVE-2015-2797</vt:lpstr>
      <vt:lpstr>              TAS Example: CVE-2015-2797</vt:lpstr>
      <vt:lpstr>              TAS Example: CVE-2015-2797</vt:lpstr>
      <vt:lpstr>              TAS Example: CVE-2015-2797</vt:lpstr>
      <vt:lpstr>              TAS Example: CVE-2015-2797</vt:lpstr>
      <vt:lpstr>              TAS Example: CVE-2015-2797</vt:lpstr>
      <vt:lpstr>              TAS Example: CVE-2015-2797</vt:lpstr>
      <vt:lpstr>              TAS Example 2: Emulating aescrypt2</vt:lpstr>
      <vt:lpstr>              TAS Example 2: Emulating aescrypt2</vt:lpstr>
      <vt:lpstr>              TAS Example 2: Emulating aescrypt2</vt:lpstr>
      <vt:lpstr>              TAS Example 2: Emulating aescrypt2</vt:lpstr>
      <vt:lpstr>              TAS Example 2: Emulating aescrypt2</vt:lpstr>
      <vt:lpstr>              TAS Example 3: msfvenom payload</vt:lpstr>
      <vt:lpstr>              TAS Example 3: msfvenom payload</vt:lpstr>
      <vt:lpstr>              TAS Example 3: msfvenom payload</vt:lpstr>
      <vt:lpstr>              Fuzzing</vt:lpstr>
      <vt:lpstr>              Fuzzing</vt:lpstr>
      <vt:lpstr>              Fuzzing Example: Brainflow</vt:lpstr>
      <vt:lpstr>              Fuzzing Example: Brainflow</vt:lpstr>
      <vt:lpstr>              Fuzzing Example: Brainflow</vt:lpstr>
      <vt:lpstr>              Fuzzing Example: ELF Parsers</vt:lpstr>
      <vt:lpstr>              Fuzzing Example: Telegram</vt:lpstr>
      <vt:lpstr>              Fuzzing Example: Telegram</vt:lpstr>
      <vt:lpstr>              Fuzzing Example: Telegram</vt:lpstr>
      <vt:lpstr>              Fuzzing Example: Telegram</vt:lpstr>
      <vt:lpstr>              Fuzzing Example: Telegram</vt:lpstr>
      <vt:lpstr>              Fuzzing Example: Telegram</vt:lpstr>
      <vt:lpstr>              Fuzzing Example: Telegram</vt:lpstr>
      <vt:lpstr>              Fuzzing Example: Telegram</vt:lpstr>
      <vt:lpstr>              What can we expect in future?</vt:lpstr>
      <vt:lpstr>              Resources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Era of Reverse Engineering</dc:title>
  <dc:creator>THEDEVIL</dc:creator>
  <cp:lastModifiedBy>THEDEVIL</cp:lastModifiedBy>
  <cp:revision>52</cp:revision>
  <dcterms:created xsi:type="dcterms:W3CDTF">2024-04-16T11:13:31Z</dcterms:created>
  <dcterms:modified xsi:type="dcterms:W3CDTF">2024-05-08T09:17:14Z</dcterms:modified>
</cp:coreProperties>
</file>